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65" r:id="rId4"/>
  </p:sldIdLst>
  <p:sldSz cx="18288000" cy="10287000"/>
  <p:notesSz cx="6858000" cy="9144000"/>
  <p:embeddedFontLst>
    <p:embeddedFont>
      <p:font typeface="Calibri" panose="020F0502020204030204" pitchFamily="34" charset="0"/>
      <p:regular r:id="rId5"/>
      <p:bold r:id="rId6"/>
      <p:italic r:id="rId7"/>
      <p:boldItalic r:id="rId8"/>
    </p:embeddedFont>
    <p:embeddedFont>
      <p:font typeface="Montserrat" panose="00000500000000000000" pitchFamily="2" charset="0"/>
      <p:regular r:id="rId9"/>
    </p:embeddedFont>
    <p:embeddedFont>
      <p:font typeface="Montserrat Bold" panose="00000800000000000000"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22" autoAdjust="0"/>
  </p:normalViewPr>
  <p:slideViewPr>
    <p:cSldViewPr>
      <p:cViewPr varScale="1">
        <p:scale>
          <a:sx n="106" d="100"/>
          <a:sy n="106" d="100"/>
        </p:scale>
        <p:origin x="174"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piqs.de/fotos/57619.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TextBox 3"/>
          <p:cNvSpPr txBox="1"/>
          <p:nvPr/>
        </p:nvSpPr>
        <p:spPr>
          <a:xfrm>
            <a:off x="685800" y="2628900"/>
            <a:ext cx="12725400" cy="992388"/>
          </a:xfrm>
          <a:prstGeom prst="rect">
            <a:avLst/>
          </a:prstGeom>
          <a:noFill/>
        </p:spPr>
        <p:txBody>
          <a:bodyPr wrap="square" lIns="0" tIns="0" rIns="0" bIns="0" rtlCol="0" anchor="t">
            <a:spAutoFit/>
          </a:bodyPr>
          <a:lstStyle/>
          <a:p>
            <a:pPr>
              <a:lnSpc>
                <a:spcPts val="9029"/>
              </a:lnSpc>
            </a:pPr>
            <a:r>
              <a:rPr lang="en-US" sz="4000" dirty="0">
                <a:solidFill>
                  <a:schemeClr val="bg1"/>
                </a:solidFill>
                <a:latin typeface="Montserrat Bold"/>
              </a:rPr>
              <a:t>Licht sein in der </a:t>
            </a:r>
            <a:r>
              <a:rPr lang="en-US" sz="4000" dirty="0" err="1">
                <a:solidFill>
                  <a:schemeClr val="bg1"/>
                </a:solidFill>
                <a:latin typeface="Montserrat Bold"/>
              </a:rPr>
              <a:t>Finsternis</a:t>
            </a:r>
            <a:r>
              <a:rPr lang="en-US" sz="4000" dirty="0">
                <a:solidFill>
                  <a:schemeClr val="bg1"/>
                </a:solidFill>
                <a:latin typeface="Montserrat Bold"/>
              </a:rPr>
              <a:t> </a:t>
            </a:r>
            <a:r>
              <a:rPr lang="en-US" sz="4000" dirty="0" err="1">
                <a:solidFill>
                  <a:schemeClr val="bg1"/>
                </a:solidFill>
                <a:latin typeface="Montserrat Bold"/>
              </a:rPr>
              <a:t>dieser</a:t>
            </a:r>
            <a:r>
              <a:rPr lang="en-US" sz="4000" dirty="0">
                <a:solidFill>
                  <a:schemeClr val="bg1"/>
                </a:solidFill>
                <a:latin typeface="Montserrat Bold"/>
              </a:rPr>
              <a:t> Welt</a:t>
            </a:r>
          </a:p>
        </p:txBody>
      </p:sp>
      <p:pic>
        <p:nvPicPr>
          <p:cNvPr id="5" name="Picture 5"/>
          <p:cNvPicPr>
            <a:picLocks noChangeAspect="1"/>
          </p:cNvPicPr>
          <p:nvPr/>
        </p:nvPicPr>
        <p:blipFill>
          <a:blip r:embed="rId3"/>
          <a:srcRect/>
          <a:stretch>
            <a:fillRect/>
          </a:stretch>
        </p:blipFill>
        <p:spPr>
          <a:xfrm>
            <a:off x="17259300" y="9258300"/>
            <a:ext cx="832037" cy="83203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7259300" y="9258300"/>
            <a:ext cx="832037" cy="832037"/>
          </a:xfrm>
          <a:prstGeom prst="rect">
            <a:avLst/>
          </a:prstGeom>
        </p:spPr>
      </p:pic>
      <p:sp>
        <p:nvSpPr>
          <p:cNvPr id="6" name="Titel 5">
            <a:extLst>
              <a:ext uri="{FF2B5EF4-FFF2-40B4-BE49-F238E27FC236}">
                <a16:creationId xmlns:a16="http://schemas.microsoft.com/office/drawing/2014/main" id="{E3D0F4C3-BE5B-416B-AD98-96753619C559}"/>
              </a:ext>
            </a:extLst>
          </p:cNvPr>
          <p:cNvSpPr>
            <a:spLocks noGrp="1"/>
          </p:cNvSpPr>
          <p:nvPr>
            <p:ph type="title"/>
          </p:nvPr>
        </p:nvSpPr>
        <p:spPr>
          <a:xfrm>
            <a:off x="4411345" y="457200"/>
            <a:ext cx="8229600" cy="1143000"/>
          </a:xfrm>
        </p:spPr>
        <p:txBody>
          <a:bodyPr/>
          <a:lstStyle/>
          <a:p>
            <a:endParaRPr lang="de-DE"/>
          </a:p>
        </p:txBody>
      </p:sp>
      <p:sp>
        <p:nvSpPr>
          <p:cNvPr id="7" name="Inhaltsplatzhalter 6">
            <a:extLst>
              <a:ext uri="{FF2B5EF4-FFF2-40B4-BE49-F238E27FC236}">
                <a16:creationId xmlns:a16="http://schemas.microsoft.com/office/drawing/2014/main" id="{3227BF39-A5CD-4F2A-B46E-2FBED29204AE}"/>
              </a:ext>
            </a:extLst>
          </p:cNvPr>
          <p:cNvSpPr>
            <a:spLocks noGrp="1"/>
          </p:cNvSpPr>
          <p:nvPr>
            <p:ph sz="half" idx="1"/>
          </p:nvPr>
        </p:nvSpPr>
        <p:spPr>
          <a:xfrm>
            <a:off x="1462154" y="2400300"/>
            <a:ext cx="5898382" cy="4525963"/>
          </a:xfrm>
        </p:spPr>
        <p:txBody>
          <a:bodyPr>
            <a:noAutofit/>
          </a:bodyPr>
          <a:lstStyle/>
          <a:p>
            <a:pPr marL="0" indent="0">
              <a:buNone/>
            </a:pPr>
            <a:r>
              <a:rPr lang="de-DE" sz="2400" dirty="0">
                <a:latin typeface="Montserrat Bold" panose="020B0604020202020204" charset="0"/>
              </a:rPr>
              <a:t>„Ihr seid das Licht der Welt. Es kann eine Stadt, die auf einem Berge liegt, nicht verborgen bleiben. Man zündet auch nicht ein Licht an und setzt es unter den Scheffel, sondern auf den Leuchter. So leuchtet es allen, die im Haus sind. So soll euer Licht leuchten vor den Leuten, dass </a:t>
            </a:r>
            <a:r>
              <a:rPr lang="de-DE" sz="2400">
                <a:latin typeface="Montserrat Bold" panose="020B0604020202020204" charset="0"/>
              </a:rPr>
              <a:t>sie eure </a:t>
            </a:r>
            <a:r>
              <a:rPr lang="de-DE" sz="2400" dirty="0">
                <a:latin typeface="Montserrat Bold" panose="020B0604020202020204" charset="0"/>
              </a:rPr>
              <a:t>guten Werke sehen und euren Vater im Himmel preisen.“</a:t>
            </a:r>
            <a:br>
              <a:rPr lang="de-DE" sz="2400" dirty="0">
                <a:latin typeface="Montserrat Bold" panose="020B0604020202020204" charset="0"/>
              </a:rPr>
            </a:br>
            <a:br>
              <a:rPr lang="de-DE" sz="2400" dirty="0">
                <a:latin typeface="Montserrat Bold" panose="020B0604020202020204" charset="0"/>
              </a:rPr>
            </a:br>
            <a:r>
              <a:rPr lang="de-DE" sz="2400" dirty="0">
                <a:latin typeface="Montserrat Bold" panose="020B0604020202020204" charset="0"/>
              </a:rPr>
              <a:t>Matthäus 5,14 </a:t>
            </a:r>
          </a:p>
        </p:txBody>
      </p:sp>
      <p:sp>
        <p:nvSpPr>
          <p:cNvPr id="8" name="Inhaltsplatzhalter 7">
            <a:extLst>
              <a:ext uri="{FF2B5EF4-FFF2-40B4-BE49-F238E27FC236}">
                <a16:creationId xmlns:a16="http://schemas.microsoft.com/office/drawing/2014/main" id="{23E488AD-2C47-41F6-BEC0-8231FB9A6C4F}"/>
              </a:ext>
            </a:extLst>
          </p:cNvPr>
          <p:cNvSpPr>
            <a:spLocks noGrp="1"/>
          </p:cNvSpPr>
          <p:nvPr>
            <p:ph sz="half" idx="2"/>
          </p:nvPr>
        </p:nvSpPr>
        <p:spPr>
          <a:xfrm>
            <a:off x="10927466" y="2400299"/>
            <a:ext cx="4038600" cy="4525963"/>
          </a:xfrm>
        </p:spPr>
        <p:txBody>
          <a:bodyPr>
            <a:normAutofit/>
          </a:bodyPr>
          <a:lstStyle/>
          <a:p>
            <a:pPr marL="0" indent="0">
              <a:buNone/>
            </a:pPr>
            <a:r>
              <a:rPr lang="de-DE" dirty="0">
                <a:latin typeface="Montserrat Bold" panose="020B0604020202020204" charset="0"/>
              </a:rPr>
              <a:t>„[...] Ich bin das Licht der Welt. Wer mir nachfolgt, wird nicht in der Finsternis wandeln, sondern er wird das Licht des Lebens haben.“</a:t>
            </a:r>
            <a:br>
              <a:rPr lang="de-DE" dirty="0">
                <a:latin typeface="Montserrat Bold" panose="020B0604020202020204" charset="0"/>
              </a:rPr>
            </a:br>
            <a:br>
              <a:rPr lang="de-DE" dirty="0">
                <a:latin typeface="Montserrat Bold" panose="020B0604020202020204" charset="0"/>
              </a:rPr>
            </a:br>
            <a:r>
              <a:rPr lang="de-DE" dirty="0">
                <a:latin typeface="Montserrat Bold" panose="020B0604020202020204" charset="0"/>
              </a:rPr>
              <a:t>Johannes 8,12</a:t>
            </a:r>
          </a:p>
        </p:txBody>
      </p:sp>
      <p:pic>
        <p:nvPicPr>
          <p:cNvPr id="10" name="Grafik 9" descr="Ein Bild, das Glas, dunkel enthält.&#10;&#10;Automatisch generierte Beschreibung">
            <a:extLst>
              <a:ext uri="{FF2B5EF4-FFF2-40B4-BE49-F238E27FC236}">
                <a16:creationId xmlns:a16="http://schemas.microsoft.com/office/drawing/2014/main" id="{624B108D-D3E2-4053-975A-1BF1954F4F5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556500" y="3028156"/>
            <a:ext cx="3175000" cy="211534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4839145" y="800100"/>
            <a:ext cx="8648255" cy="6908686"/>
          </a:xfrm>
          <a:prstGeom prst="rect">
            <a:avLst/>
          </a:prstGeom>
        </p:spPr>
        <p:txBody>
          <a:bodyPr wrap="square" lIns="0" tIns="0" rIns="0" bIns="0" rtlCol="0" anchor="t">
            <a:spAutoFit/>
          </a:bodyPr>
          <a:lstStyle/>
          <a:p>
            <a:pPr algn="l"/>
            <a:r>
              <a:rPr lang="de-DE" sz="2400" b="0" i="0" dirty="0">
                <a:solidFill>
                  <a:srgbClr val="121212"/>
                </a:solidFill>
                <a:effectLst/>
                <a:latin typeface="Montserrat Bold" panose="020B0604020202020204" charset="0"/>
              </a:rPr>
              <a:t>So bringt jeder gute Baum gute Früchte, der schlechte Baum aber bringt schlechte Früchte.</a:t>
            </a:r>
          </a:p>
          <a:p>
            <a:pPr algn="l"/>
            <a:r>
              <a:rPr lang="de-DE" sz="2400" b="0" i="0" dirty="0">
                <a:solidFill>
                  <a:srgbClr val="121212"/>
                </a:solidFill>
                <a:effectLst/>
                <a:latin typeface="Montserrat Bold" panose="020B0604020202020204" charset="0"/>
              </a:rPr>
              <a:t>Ein guter Baum kann keine schlechten Früchte bringen, und ein schlechter Baum kann keine guten Früchte bringen.</a:t>
            </a:r>
          </a:p>
          <a:p>
            <a:pPr algn="l"/>
            <a:r>
              <a:rPr lang="de-DE" sz="2400" b="0" i="0" dirty="0">
                <a:solidFill>
                  <a:srgbClr val="121212"/>
                </a:solidFill>
                <a:effectLst/>
                <a:latin typeface="Montserrat Bold" panose="020B0604020202020204" charset="0"/>
              </a:rPr>
              <a:t>Jeder Baum, der keine gute Frucht bringt, wird abgehauen und ins Feuer geworfen.</a:t>
            </a:r>
          </a:p>
          <a:p>
            <a:pPr algn="l"/>
            <a:r>
              <a:rPr lang="de-DE" sz="2400" b="0" i="0" dirty="0">
                <a:solidFill>
                  <a:srgbClr val="121212"/>
                </a:solidFill>
                <a:effectLst/>
                <a:latin typeface="Montserrat Bold" panose="020B0604020202020204" charset="0"/>
              </a:rPr>
              <a:t>Darum werdet ihr sie an ihren Früchten erkennen.</a:t>
            </a:r>
          </a:p>
          <a:p>
            <a:pPr algn="l"/>
            <a:r>
              <a:rPr lang="de-DE" sz="2400" b="0" i="0" dirty="0">
                <a:solidFill>
                  <a:srgbClr val="121212"/>
                </a:solidFill>
                <a:effectLst/>
                <a:latin typeface="Montserrat Bold" panose="020B0604020202020204" charset="0"/>
              </a:rPr>
              <a:t>Nicht jeder, der zu mir sagt: Herr, Herr! wird in das Reich der Himmel eingehen, sondern wer den Willen meines Vaters im Himmel tut.</a:t>
            </a:r>
          </a:p>
          <a:p>
            <a:pPr algn="l"/>
            <a:r>
              <a:rPr lang="de-DE" sz="2400" b="0" i="0" dirty="0">
                <a:solidFill>
                  <a:srgbClr val="121212"/>
                </a:solidFill>
                <a:effectLst/>
                <a:latin typeface="Montserrat Bold" panose="020B0604020202020204" charset="0"/>
              </a:rPr>
              <a:t>Viele werden an jenem Tag zu mir sagen: Herr, Herr, haben wir nicht in deinem Namen geweissagt und in deinem Namen Dämonen ausgetrieben und in deinem Namen viele Wundertaten vollbracht?</a:t>
            </a:r>
          </a:p>
          <a:p>
            <a:pPr algn="l"/>
            <a:r>
              <a:rPr lang="de-DE" sz="2400" b="0" i="0" dirty="0">
                <a:solidFill>
                  <a:srgbClr val="121212"/>
                </a:solidFill>
                <a:effectLst/>
                <a:latin typeface="Montserrat Bold" panose="020B0604020202020204" charset="0"/>
              </a:rPr>
              <a:t>Und dann werde ich ihnen bezeugen: Ich habe euch nie gekannt; weicht von mir, ihr Gesetzlosen!</a:t>
            </a:r>
          </a:p>
          <a:p>
            <a:pPr algn="ctr">
              <a:lnSpc>
                <a:spcPct val="200000"/>
              </a:lnSpc>
            </a:pPr>
            <a:endParaRPr lang="en-US" sz="2400" dirty="0">
              <a:solidFill>
                <a:srgbClr val="2E333D"/>
              </a:solidFill>
              <a:latin typeface="Montserrat Bold" panose="020B0604020202020204" charset="0"/>
            </a:endParaRPr>
          </a:p>
        </p:txBody>
      </p:sp>
      <p:sp>
        <p:nvSpPr>
          <p:cNvPr id="3" name="TextBox 3"/>
          <p:cNvSpPr txBox="1"/>
          <p:nvPr/>
        </p:nvSpPr>
        <p:spPr>
          <a:xfrm>
            <a:off x="10058400" y="7962900"/>
            <a:ext cx="4050050" cy="415691"/>
          </a:xfrm>
          <a:prstGeom prst="rect">
            <a:avLst/>
          </a:prstGeom>
        </p:spPr>
        <p:txBody>
          <a:bodyPr lIns="0" tIns="0" rIns="0" bIns="0" rtlCol="0" anchor="t">
            <a:spAutoFit/>
          </a:bodyPr>
          <a:lstStyle/>
          <a:p>
            <a:pPr algn="ctr">
              <a:lnSpc>
                <a:spcPts val="3359"/>
              </a:lnSpc>
            </a:pPr>
            <a:r>
              <a:rPr lang="en-US" sz="2799" spc="2" dirty="0" err="1">
                <a:solidFill>
                  <a:srgbClr val="3C3836"/>
                </a:solidFill>
                <a:latin typeface="Montserrat"/>
              </a:rPr>
              <a:t>Matthäus</a:t>
            </a:r>
            <a:r>
              <a:rPr lang="en-US" sz="2799" spc="2" dirty="0">
                <a:solidFill>
                  <a:srgbClr val="3C3836"/>
                </a:solidFill>
                <a:latin typeface="Montserrat"/>
              </a:rPr>
              <a:t> 7,17-23</a:t>
            </a:r>
          </a:p>
        </p:txBody>
      </p:sp>
      <p:pic>
        <p:nvPicPr>
          <p:cNvPr id="4" name="Picture 4"/>
          <p:cNvPicPr>
            <a:picLocks noChangeAspect="1"/>
          </p:cNvPicPr>
          <p:nvPr/>
        </p:nvPicPr>
        <p:blipFill>
          <a:blip r:embed="rId2">
            <a:alphaModFix amt="5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391874">
            <a:off x="-4620965" y="983403"/>
            <a:ext cx="10426338" cy="9657396"/>
          </a:xfrm>
          <a:prstGeom prst="rect">
            <a:avLst/>
          </a:prstGeom>
        </p:spPr>
      </p:pic>
      <p:pic>
        <p:nvPicPr>
          <p:cNvPr id="5" name="Picture 5"/>
          <p:cNvPicPr>
            <a:picLocks noChangeAspect="1"/>
          </p:cNvPicPr>
          <p:nvPr/>
        </p:nvPicPr>
        <p:blipFill>
          <a:blip r:embed="rId2">
            <a:alphaModFix amt="59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3653149">
            <a:off x="13233482" y="-371462"/>
            <a:ext cx="10426338" cy="96573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263</Words>
  <Application>Microsoft Office PowerPoint</Application>
  <PresentationFormat>Benutzerdefiniert</PresentationFormat>
  <Paragraphs>11</Paragraphs>
  <Slides>3</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vt:i4>
      </vt:variant>
    </vt:vector>
  </HeadingPairs>
  <TitlesOfParts>
    <vt:vector size="8" baseType="lpstr">
      <vt:lpstr>Calibri</vt:lpstr>
      <vt:lpstr>Arial</vt:lpstr>
      <vt:lpstr>Montserrat</vt:lpstr>
      <vt:lpstr>Montserrat Bold</vt:lpstr>
      <vt:lpstr>Office Theme</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Kopie von Kopie von PP-Vorlage</dc:title>
  <cp:lastModifiedBy>Technik01</cp:lastModifiedBy>
  <cp:revision>8</cp:revision>
  <dcterms:created xsi:type="dcterms:W3CDTF">2006-08-16T00:00:00Z</dcterms:created>
  <dcterms:modified xsi:type="dcterms:W3CDTF">2022-10-23T08:43:45Z</dcterms:modified>
  <dc:identifier>DAE-CB0ERGc</dc:identifier>
</cp:coreProperties>
</file>