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2"/>
    <p:sldId id="261" r:id="rId3"/>
    <p:sldId id="262" r:id="rId4"/>
    <p:sldId id="263" r:id="rId5"/>
    <p:sldId id="268" r:id="rId6"/>
    <p:sldId id="274" r:id="rId7"/>
    <p:sldId id="259" r:id="rId8"/>
    <p:sldId id="267" r:id="rId9"/>
    <p:sldId id="273" r:id="rId10"/>
    <p:sldId id="277" r:id="rId11"/>
    <p:sldId id="266" r:id="rId12"/>
    <p:sldId id="264" r:id="rId13"/>
    <p:sldId id="278" r:id="rId14"/>
    <p:sldId id="265" r:id="rId15"/>
  </p:sldIdLst>
  <p:sldSz cx="10080625" cy="5670550"/>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userDrawn="1">
          <p15:clr>
            <a:srgbClr val="A4A3A4"/>
          </p15:clr>
        </p15:guide>
        <p15:guide id="2"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C000"/>
    <a:srgbClr val="FFD966"/>
    <a:srgbClr val="FFD43F"/>
    <a:srgbClr val="FFE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8" autoAdjust="0"/>
    <p:restoredTop sz="94660"/>
  </p:normalViewPr>
  <p:slideViewPr>
    <p:cSldViewPr snapToGrid="0">
      <p:cViewPr varScale="1">
        <p:scale>
          <a:sx n="77" d="100"/>
          <a:sy n="77" d="100"/>
        </p:scale>
        <p:origin x="1468" y="68"/>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de-DE" sz="3200" b="0" strike="noStrike" spc="-1">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de-DE" sz="3200" b="0" strike="noStrike" spc="-1">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de-DE" sz="3200" b="0" strike="noStrike" spc="-1">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de-DE" sz="3200" b="0" strike="noStrike" spc="-1">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de-DE" sz="3200" b="0" strike="noStrike" spc="-1">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de-DE" sz="3200" b="0" strike="noStrike" spc="-1">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de-DE" sz="3200" b="0" strike="noStrike" spc="-1">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de-DE" sz="3200" b="0" strike="noStrike" spc="-1">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de-DE" sz="3200" b="0" strike="noStrike" spc="-1">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de-DE" sz="3200" b="0" strike="noStrike" spc="-1">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de-DE" sz="3200" b="0" strike="noStrike" spc="-1">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de-DE" sz="3200" b="0" strike="noStrike" spc="-1">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de-DE" sz="3200" b="0" strike="noStrike" spc="-1">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de-DE" sz="3200" b="0" strike="noStrike" spc="-1">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de-DE" sz="4400" b="0" strike="noStrike" spc="-1">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de-DE" sz="3200" b="0" strike="noStrike" spc="-1">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de-DE" sz="3200" b="0" strike="noStrike" spc="-1">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lstStyle/>
          <a:p>
            <a:pPr algn="ctr"/>
            <a:r>
              <a:rPr lang="de-DE" sz="4400" b="0" strike="noStrike" spc="-1">
                <a:latin typeface="Arial"/>
              </a:rPr>
              <a:t>Format des Titeltextes durch Klicken bearbeiten</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
        <p:nvSpPr>
          <p:cNvPr id="2" name="PlaceHolder 3"/>
          <p:cNvSpPr>
            <a:spLocks noGrp="1"/>
          </p:cNvSpPr>
          <p:nvPr>
            <p:ph type="dt"/>
          </p:nvPr>
        </p:nvSpPr>
        <p:spPr>
          <a:xfrm>
            <a:off x="504000" y="5165280"/>
            <a:ext cx="2348280" cy="390600"/>
          </a:xfrm>
          <a:prstGeom prst="rect">
            <a:avLst/>
          </a:prstGeom>
        </p:spPr>
        <p:txBody>
          <a:bodyPr lIns="0" tIns="0" rIns="0" bIns="0"/>
          <a:lstStyle/>
          <a:p>
            <a:r>
              <a:rPr lang="de-DE" sz="1400" b="0" strike="noStrike" spc="-1">
                <a:latin typeface="Times New Roman"/>
              </a:rPr>
              <a:t>&lt;Datum/Uhrzeit&gt;</a:t>
            </a:r>
          </a:p>
        </p:txBody>
      </p:sp>
      <p:sp>
        <p:nvSpPr>
          <p:cNvPr id="3" name="PlaceHolder 4"/>
          <p:cNvSpPr>
            <a:spLocks noGrp="1"/>
          </p:cNvSpPr>
          <p:nvPr>
            <p:ph type="ftr"/>
          </p:nvPr>
        </p:nvSpPr>
        <p:spPr>
          <a:xfrm>
            <a:off x="3447360" y="5165280"/>
            <a:ext cx="3195000" cy="390600"/>
          </a:xfrm>
          <a:prstGeom prst="rect">
            <a:avLst/>
          </a:prstGeom>
        </p:spPr>
        <p:txBody>
          <a:bodyPr lIns="0" tIns="0" rIns="0" bIns="0"/>
          <a:lstStyle/>
          <a:p>
            <a:pPr algn="ctr"/>
            <a:r>
              <a:rPr lang="de-DE" sz="1400" b="0" strike="noStrike" spc="-1">
                <a:latin typeface="Times New Roman"/>
              </a:rPr>
              <a:t>&lt;Fußzeile&gt;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lstStyle/>
          <a:p>
            <a:pPr algn="r"/>
            <a:fld id="{C2269E00-29E1-4677-828F-656DC9B2BE0A}" type="slidenum">
              <a:rPr lang="de-DE" sz="1400" b="0" strike="noStrike" spc="-1">
                <a:latin typeface="Times New Roman"/>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grpSp>
        <p:nvGrpSpPr>
          <p:cNvPr id="17" name="Gruppieren 16">
            <a:extLst>
              <a:ext uri="{FF2B5EF4-FFF2-40B4-BE49-F238E27FC236}">
                <a16:creationId xmlns:a16="http://schemas.microsoft.com/office/drawing/2014/main" id="{1ED85C92-2C70-4A18-BCF4-74C0F012A7AF}"/>
              </a:ext>
            </a:extLst>
          </p:cNvPr>
          <p:cNvGrpSpPr/>
          <p:nvPr/>
        </p:nvGrpSpPr>
        <p:grpSpPr>
          <a:xfrm>
            <a:off x="-2284693" y="694268"/>
            <a:ext cx="8424443" cy="684045"/>
            <a:chOff x="-4326119" y="968118"/>
            <a:chExt cx="8424443" cy="684045"/>
          </a:xfrm>
        </p:grpSpPr>
        <p:sp>
          <p:nvSpPr>
            <p:cNvPr id="30" name="Flussdiagramm: Daten 29">
              <a:extLst>
                <a:ext uri="{FF2B5EF4-FFF2-40B4-BE49-F238E27FC236}">
                  <a16:creationId xmlns:a16="http://schemas.microsoft.com/office/drawing/2014/main" id="{92A56F68-A439-440D-85BB-A618C41FA9C6}"/>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 name="Flussdiagramm: Daten 30">
              <a:extLst>
                <a:ext uri="{FF2B5EF4-FFF2-40B4-BE49-F238E27FC236}">
                  <a16:creationId xmlns:a16="http://schemas.microsoft.com/office/drawing/2014/main" id="{60445FF1-54B2-467C-9C98-15579214DAB8}"/>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 name="Rechteck 31">
              <a:extLst>
                <a:ext uri="{FF2B5EF4-FFF2-40B4-BE49-F238E27FC236}">
                  <a16:creationId xmlns:a16="http://schemas.microsoft.com/office/drawing/2014/main" id="{72AC22E7-079A-45AC-91D9-832C0EBFE9B5}"/>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 name="Flussdiagramm: Daten 32">
              <a:extLst>
                <a:ext uri="{FF2B5EF4-FFF2-40B4-BE49-F238E27FC236}">
                  <a16:creationId xmlns:a16="http://schemas.microsoft.com/office/drawing/2014/main" id="{1BA839E8-B03A-492D-825E-CEFA53BF27C5}"/>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34" name="TextShape 2">
            <a:extLst>
              <a:ext uri="{FF2B5EF4-FFF2-40B4-BE49-F238E27FC236}">
                <a16:creationId xmlns:a16="http://schemas.microsoft.com/office/drawing/2014/main" id="{A2A9BC96-D04E-4B4F-852E-2D3C7ECE6641}"/>
              </a:ext>
            </a:extLst>
          </p:cNvPr>
          <p:cNvSpPr txBox="1"/>
          <p:nvPr/>
        </p:nvSpPr>
        <p:spPr>
          <a:xfrm>
            <a:off x="272874" y="840091"/>
            <a:ext cx="5263402" cy="392400"/>
          </a:xfrm>
          <a:prstGeom prst="rect">
            <a:avLst/>
          </a:prstGeom>
          <a:noFill/>
          <a:ln>
            <a:noFill/>
          </a:ln>
        </p:spPr>
        <p:txBody>
          <a:bodyPr lIns="90000" tIns="45000" rIns="90000" bIns="45000"/>
          <a:lstStyle/>
          <a:p>
            <a:r>
              <a:rPr lang="de-DE" sz="2400" b="1" spc="-1" dirty="0">
                <a:solidFill>
                  <a:srgbClr val="4D4D4D"/>
                </a:solidFill>
                <a:latin typeface="Segoe UI" panose="020B0502040204020203" pitchFamily="34" charset="0"/>
                <a:cs typeface="Segoe UI" panose="020B0502040204020203" pitchFamily="34" charset="0"/>
              </a:rPr>
              <a:t>Predigtreihe: „Zielgerade“  </a:t>
            </a:r>
            <a:r>
              <a:rPr lang="de-DE" sz="2400" spc="-1" dirty="0">
                <a:solidFill>
                  <a:srgbClr val="4D4D4D"/>
                </a:solidFill>
                <a:latin typeface="Segoe UI" panose="020B0502040204020203" pitchFamily="34" charset="0"/>
                <a:cs typeface="Segoe UI" panose="020B0502040204020203" pitchFamily="34" charset="0"/>
              </a:rPr>
              <a:t>Teil II</a:t>
            </a:r>
            <a:endParaRPr lang="de-DE" sz="2400" strike="noStrike" spc="-1" dirty="0">
              <a:solidFill>
                <a:srgbClr val="4D4D4D"/>
              </a:solidFill>
              <a:latin typeface="Segoe UI" panose="020B0502040204020203" pitchFamily="34" charset="0"/>
              <a:cs typeface="Segoe UI" panose="020B0502040204020203" pitchFamily="34" charset="0"/>
            </a:endParaRPr>
          </a:p>
        </p:txBody>
      </p:sp>
      <p:grpSp>
        <p:nvGrpSpPr>
          <p:cNvPr id="47" name="Gruppieren 46">
            <a:extLst>
              <a:ext uri="{FF2B5EF4-FFF2-40B4-BE49-F238E27FC236}">
                <a16:creationId xmlns:a16="http://schemas.microsoft.com/office/drawing/2014/main" id="{982B0E8A-F7D0-4C0D-BB70-F6A56FA51D15}"/>
              </a:ext>
            </a:extLst>
          </p:cNvPr>
          <p:cNvGrpSpPr/>
          <p:nvPr/>
        </p:nvGrpSpPr>
        <p:grpSpPr>
          <a:xfrm>
            <a:off x="6201295" y="3797935"/>
            <a:ext cx="6977153" cy="1073323"/>
            <a:chOff x="5494636" y="3233353"/>
            <a:chExt cx="9684371" cy="1484945"/>
          </a:xfrm>
        </p:grpSpPr>
        <p:sp>
          <p:nvSpPr>
            <p:cNvPr id="37" name="Flussdiagramm: Daten 36">
              <a:extLst>
                <a:ext uri="{FF2B5EF4-FFF2-40B4-BE49-F238E27FC236}">
                  <a16:creationId xmlns:a16="http://schemas.microsoft.com/office/drawing/2014/main" id="{A9D547A3-D1A7-4201-98A0-F9DCCD3DDAF6}"/>
                </a:ext>
              </a:extLst>
            </p:cNvPr>
            <p:cNvSpPr/>
            <p:nvPr/>
          </p:nvSpPr>
          <p:spPr>
            <a:xfrm rot="10800000">
              <a:off x="5494636" y="3233353"/>
              <a:ext cx="2325731" cy="148442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8" name="Flussdiagramm: Daten 37">
              <a:extLst>
                <a:ext uri="{FF2B5EF4-FFF2-40B4-BE49-F238E27FC236}">
                  <a16:creationId xmlns:a16="http://schemas.microsoft.com/office/drawing/2014/main" id="{646457ED-055A-4C40-8A5F-F34C90D728B9}"/>
                </a:ext>
              </a:extLst>
            </p:cNvPr>
            <p:cNvSpPr/>
            <p:nvPr/>
          </p:nvSpPr>
          <p:spPr>
            <a:xfrm rot="10800000">
              <a:off x="5552596" y="3233353"/>
              <a:ext cx="2325731" cy="148442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9" name="Rechteck 38">
              <a:extLst>
                <a:ext uri="{FF2B5EF4-FFF2-40B4-BE49-F238E27FC236}">
                  <a16:creationId xmlns:a16="http://schemas.microsoft.com/office/drawing/2014/main" id="{81CC2517-FC4F-4715-A47B-30F7B0528ECD}"/>
                </a:ext>
              </a:extLst>
            </p:cNvPr>
            <p:cNvSpPr/>
            <p:nvPr/>
          </p:nvSpPr>
          <p:spPr>
            <a:xfrm>
              <a:off x="6127096" y="3241160"/>
              <a:ext cx="9051911" cy="1477138"/>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0" name="Flussdiagramm: Daten 39">
              <a:extLst>
                <a:ext uri="{FF2B5EF4-FFF2-40B4-BE49-F238E27FC236}">
                  <a16:creationId xmlns:a16="http://schemas.microsoft.com/office/drawing/2014/main" id="{FC996090-86D9-48BA-95B9-82FFC0D4BB31}"/>
                </a:ext>
              </a:extLst>
            </p:cNvPr>
            <p:cNvSpPr/>
            <p:nvPr/>
          </p:nvSpPr>
          <p:spPr>
            <a:xfrm rot="10800000">
              <a:off x="5610556" y="3238226"/>
              <a:ext cx="2325731" cy="1479551"/>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46" name="TextShape 2">
            <a:extLst>
              <a:ext uri="{FF2B5EF4-FFF2-40B4-BE49-F238E27FC236}">
                <a16:creationId xmlns:a16="http://schemas.microsoft.com/office/drawing/2014/main" id="{C4F0CC5E-41BD-481D-9370-FBAB183CE912}"/>
              </a:ext>
            </a:extLst>
          </p:cNvPr>
          <p:cNvSpPr txBox="1"/>
          <p:nvPr/>
        </p:nvSpPr>
        <p:spPr>
          <a:xfrm>
            <a:off x="6714826" y="3797936"/>
            <a:ext cx="3728624" cy="1183446"/>
          </a:xfrm>
          <a:prstGeom prst="rect">
            <a:avLst/>
          </a:prstGeom>
          <a:noFill/>
          <a:ln>
            <a:noFill/>
          </a:ln>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1" i="0" u="none" strike="noStrike" kern="1200" cap="none" spc="-1" normalizeH="0" baseline="0" noProof="0" dirty="0">
              <a:ln>
                <a:noFill/>
              </a:ln>
              <a:solidFill>
                <a:srgbClr val="4D4D4D"/>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1" normalizeH="0" baseline="0" noProof="0" dirty="0">
                <a:ln>
                  <a:noFill/>
                </a:ln>
                <a:solidFill>
                  <a:srgbClr val="4D4D4D"/>
                </a:solidFill>
                <a:effectLst/>
                <a:uLnTx/>
                <a:uFillTx/>
                <a:latin typeface="Segoe UI" panose="020B0502040204020203" pitchFamily="34" charset="0"/>
                <a:cs typeface="Segoe UI" panose="020B0502040204020203" pitchFamily="34" charset="0"/>
              </a:rPr>
              <a:t>ZUERST der König! </a:t>
            </a:r>
          </a:p>
          <a:p>
            <a:endParaRPr lang="de-DE" sz="1200" spc="-1" dirty="0">
              <a:solidFill>
                <a:srgbClr val="4D4D4D"/>
              </a:solidFill>
              <a:latin typeface="Montserrat"/>
              <a:cs typeface="Segoe UI" panose="020B0502040204020203" pitchFamily="34" charset="0"/>
            </a:endParaRPr>
          </a:p>
          <a:p>
            <a:r>
              <a:rPr lang="de-DE" sz="1600" strike="noStrike" spc="-1" dirty="0">
                <a:solidFill>
                  <a:srgbClr val="4D4D4D"/>
                </a:solidFill>
                <a:latin typeface="Montserrat"/>
                <a:cs typeface="Segoe UI" panose="020B0502040204020203" pitchFamily="34" charset="0"/>
              </a:rPr>
              <a:t>Anton Steinhauser</a:t>
            </a:r>
          </a:p>
        </p:txBody>
      </p:sp>
      <p:pic>
        <p:nvPicPr>
          <p:cNvPr id="3" name="Grafik 2">
            <a:extLst>
              <a:ext uri="{FF2B5EF4-FFF2-40B4-BE49-F238E27FC236}">
                <a16:creationId xmlns:a16="http://schemas.microsoft.com/office/drawing/2014/main" id="{A7CA778F-9223-4955-8E7D-826DC140DC55}"/>
              </a:ext>
            </a:extLst>
          </p:cNvPr>
          <p:cNvPicPr>
            <a:picLocks noChangeAspect="1"/>
          </p:cNvPicPr>
          <p:nvPr/>
        </p:nvPicPr>
        <p:blipFill>
          <a:blip r:embed="rId3"/>
          <a:stretch>
            <a:fillRect/>
          </a:stretch>
        </p:blipFill>
        <p:spPr>
          <a:xfrm>
            <a:off x="459933" y="1699085"/>
            <a:ext cx="5638252" cy="2798100"/>
          </a:xfrm>
          <a:prstGeom prst="rect">
            <a:avLst/>
          </a:prstGeom>
        </p:spPr>
      </p:pic>
    </p:spTree>
    <p:extLst>
      <p:ext uri="{BB962C8B-B14F-4D97-AF65-F5344CB8AC3E}">
        <p14:creationId xmlns:p14="http://schemas.microsoft.com/office/powerpoint/2010/main" val="202662529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81540" y="1144779"/>
            <a:ext cx="8806643" cy="4119937"/>
          </a:xfrm>
          <a:prstGeom prst="rect">
            <a:avLst/>
          </a:prstGeom>
          <a:noFill/>
          <a:ln>
            <a:noFill/>
          </a:ln>
        </p:spPr>
        <p:txBody>
          <a:bodyPr lIns="90000" tIns="45000" rIns="90000" bIns="45000" numCol="1" anchor="ctr"/>
          <a:lstStyle/>
          <a:p>
            <a:pPr algn="just"/>
            <a:r>
              <a:rPr lang="de-DE" sz="2400" spc="-1" dirty="0" err="1">
                <a:solidFill>
                  <a:srgbClr val="4D4D4D"/>
                </a:solidFill>
                <a:latin typeface="Montserrat"/>
                <a:cs typeface="Segoe UI" panose="020B0502040204020203" pitchFamily="34" charset="0"/>
              </a:rPr>
              <a:t>Mt</a:t>
            </a:r>
            <a:r>
              <a:rPr lang="de-DE" sz="2400" spc="-1" dirty="0">
                <a:solidFill>
                  <a:srgbClr val="4D4D4D"/>
                </a:solidFill>
                <a:latin typeface="Montserrat"/>
                <a:cs typeface="Segoe UI" panose="020B0502040204020203" pitchFamily="34" charset="0"/>
              </a:rPr>
              <a:t> 6,33 Setzt euch </a:t>
            </a:r>
            <a:r>
              <a:rPr lang="de-DE" sz="2400" spc="-1" dirty="0">
                <a:solidFill>
                  <a:srgbClr val="4D4D4D"/>
                </a:solidFill>
                <a:highlight>
                  <a:srgbClr val="00FF00"/>
                </a:highlight>
                <a:latin typeface="Montserrat"/>
                <a:cs typeface="Segoe UI" panose="020B0502040204020203" pitchFamily="34" charset="0"/>
              </a:rPr>
              <a:t>zuerst</a:t>
            </a:r>
            <a:r>
              <a:rPr lang="de-DE" sz="2400" spc="-1" dirty="0">
                <a:solidFill>
                  <a:srgbClr val="4D4D4D"/>
                </a:solidFill>
                <a:latin typeface="Montserrat"/>
                <a:cs typeface="Segoe UI" panose="020B0502040204020203" pitchFamily="34" charset="0"/>
              </a:rPr>
              <a:t> für Gottes Reich ein und dafür, dass sein Wille geschieht. Dann wird er euch mit allem anderen versorgen.</a:t>
            </a:r>
          </a:p>
          <a:p>
            <a:pPr algn="just"/>
            <a:endParaRPr lang="de-DE" sz="2400" strike="noStrike" spc="-1" dirty="0">
              <a:solidFill>
                <a:srgbClr val="4D4D4D"/>
              </a:solidFill>
              <a:latin typeface="Montserrat"/>
              <a:cs typeface="Segoe UI" panose="020B0502040204020203" pitchFamily="34" charset="0"/>
            </a:endParaRPr>
          </a:p>
          <a:p>
            <a:pPr algn="just"/>
            <a:r>
              <a:rPr lang="de-DE" sz="2400" strike="noStrike" spc="-1" dirty="0" err="1">
                <a:solidFill>
                  <a:srgbClr val="4D4D4D"/>
                </a:solidFill>
                <a:latin typeface="Montserrat"/>
                <a:cs typeface="Segoe UI" panose="020B0502040204020203" pitchFamily="34" charset="0"/>
              </a:rPr>
              <a:t>Mt</a:t>
            </a:r>
            <a:r>
              <a:rPr lang="de-DE" sz="2400" strike="noStrike" spc="-1" dirty="0">
                <a:solidFill>
                  <a:srgbClr val="4D4D4D"/>
                </a:solidFill>
                <a:latin typeface="Montserrat"/>
                <a:cs typeface="Segoe UI" panose="020B0502040204020203" pitchFamily="34" charset="0"/>
              </a:rPr>
              <a:t> 6,24 Niemand kann zwei Herren gleichzeitig dienen. Wer dem einen richtig dienen will, wird sich um die Wünsche des anderen nicht kümmern können. Er wird sich für den einen einsetzen und den anderen vernachlässigen. Auch </a:t>
            </a:r>
            <a:r>
              <a:rPr lang="de-DE" sz="2400" strike="noStrike" spc="-1" dirty="0">
                <a:solidFill>
                  <a:srgbClr val="4D4D4D"/>
                </a:solidFill>
                <a:highlight>
                  <a:srgbClr val="00FF00"/>
                </a:highlight>
                <a:latin typeface="Montserrat"/>
                <a:cs typeface="Segoe UI" panose="020B0502040204020203" pitchFamily="34" charset="0"/>
              </a:rPr>
              <a:t>ihr könnt nicht</a:t>
            </a:r>
            <a:r>
              <a:rPr lang="de-DE" sz="2400" strike="noStrike" spc="-1" dirty="0">
                <a:solidFill>
                  <a:srgbClr val="4D4D4D"/>
                </a:solidFill>
                <a:latin typeface="Montserrat"/>
                <a:cs typeface="Segoe UI" panose="020B0502040204020203" pitchFamily="34" charset="0"/>
              </a:rPr>
              <a:t> gleichzeitig für Gott und das Geld leben.«</a:t>
            </a: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895117" y="405594"/>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trike="noStrike" spc="-1" dirty="0">
                <a:solidFill>
                  <a:srgbClr val="4D4D4D"/>
                </a:solidFill>
                <a:latin typeface="Segoe UI" panose="020B0502040204020203" pitchFamily="34" charset="0"/>
                <a:cs typeface="Segoe UI" panose="020B0502040204020203" pitchFamily="34" charset="0"/>
              </a:rPr>
              <a:t>ZUERST der König </a:t>
            </a:r>
          </a:p>
        </p:txBody>
      </p:sp>
    </p:spTree>
    <p:extLst>
      <p:ext uri="{BB962C8B-B14F-4D97-AF65-F5344CB8AC3E}">
        <p14:creationId xmlns:p14="http://schemas.microsoft.com/office/powerpoint/2010/main" val="239370522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36990" y="1314925"/>
            <a:ext cx="8806643" cy="4119937"/>
          </a:xfrm>
          <a:prstGeom prst="rect">
            <a:avLst/>
          </a:prstGeom>
          <a:noFill/>
          <a:ln>
            <a:noFill/>
          </a:ln>
        </p:spPr>
        <p:txBody>
          <a:bodyPr lIns="90000" tIns="45000" rIns="90000" bIns="45000" numCol="1" anchor="ctr"/>
          <a:lstStyle/>
          <a:p>
            <a:pPr algn="just"/>
            <a:r>
              <a:rPr lang="de-DE" sz="2800" spc="-1" dirty="0">
                <a:solidFill>
                  <a:srgbClr val="4D4D4D"/>
                </a:solidFill>
                <a:latin typeface="Montserrat"/>
                <a:cs typeface="Segoe UI" panose="020B0502040204020203" pitchFamily="34" charset="0"/>
              </a:rPr>
              <a:t>Die zehn Gebote</a:t>
            </a:r>
          </a:p>
          <a:p>
            <a:pPr lvl="1"/>
            <a:r>
              <a:rPr lang="de-DE" sz="2000" spc="-1" dirty="0">
                <a:solidFill>
                  <a:srgbClr val="4D4D4D"/>
                </a:solidFill>
                <a:latin typeface="Montserrat"/>
                <a:cs typeface="Segoe UI" panose="020B0502040204020203" pitchFamily="34" charset="0"/>
              </a:rPr>
              <a:t>Zusammenfassung im 1. und 2. Gebot (</a:t>
            </a:r>
            <a:r>
              <a:rPr lang="de-DE" sz="2000" spc="-1" dirty="0" err="1">
                <a:solidFill>
                  <a:srgbClr val="4D4D4D"/>
                </a:solidFill>
                <a:latin typeface="Montserrat"/>
                <a:cs typeface="Segoe UI" panose="020B0502040204020203" pitchFamily="34" charset="0"/>
              </a:rPr>
              <a:t>Mt</a:t>
            </a:r>
            <a:r>
              <a:rPr lang="de-DE" sz="2000" spc="-1" dirty="0">
                <a:solidFill>
                  <a:srgbClr val="4D4D4D"/>
                </a:solidFill>
                <a:latin typeface="Montserrat"/>
                <a:cs typeface="Segoe UI" panose="020B0502040204020203" pitchFamily="34" charset="0"/>
              </a:rPr>
              <a:t> 22,37-39)</a:t>
            </a:r>
          </a:p>
          <a:p>
            <a:pPr lvl="1"/>
            <a:endParaRPr lang="de-DE" sz="900" spc="-1" dirty="0">
              <a:solidFill>
                <a:srgbClr val="4D4D4D"/>
              </a:solidFill>
              <a:latin typeface="Montserrat"/>
              <a:cs typeface="Segoe UI" panose="020B0502040204020203" pitchFamily="34" charset="0"/>
            </a:endParaRPr>
          </a:p>
          <a:p>
            <a:pPr lvl="1"/>
            <a:r>
              <a:rPr kumimoji="0" lang="de-DE" sz="2000" b="0" i="1" u="none" strike="noStrike" kern="1200" cap="none" spc="-1" normalizeH="0" baseline="0" noProof="0" dirty="0">
                <a:ln>
                  <a:noFill/>
                </a:ln>
                <a:solidFill>
                  <a:srgbClr val="0070C0"/>
                </a:solidFill>
                <a:effectLst/>
                <a:uLnTx/>
                <a:uFillTx/>
                <a:latin typeface="Montserrat"/>
                <a:cs typeface="Segoe UI" panose="020B0502040204020203" pitchFamily="34" charset="0"/>
              </a:rPr>
              <a:t>„Im Evangelium geht es nicht vorrangig um das,                                                     was zu tun ist, sondern </a:t>
            </a:r>
            <a:r>
              <a:rPr kumimoji="0" lang="de-DE" sz="2000" b="1" i="1" u="sng" strike="noStrike" kern="1200" cap="none" spc="-1" normalizeH="0" baseline="0" noProof="0" dirty="0">
                <a:ln>
                  <a:noFill/>
                </a:ln>
                <a:solidFill>
                  <a:srgbClr val="0070C0"/>
                </a:solidFill>
                <a:effectLst/>
                <a:uLnTx/>
                <a:uFillTx/>
                <a:latin typeface="Montserrat"/>
                <a:cs typeface="Segoe UI" panose="020B0502040204020203" pitchFamily="34" charset="0"/>
              </a:rPr>
              <a:t>wen</a:t>
            </a:r>
            <a:r>
              <a:rPr kumimoji="0" lang="de-DE" sz="2000" b="0" i="1" u="none" strike="noStrike" kern="1200" cap="none" spc="-1" normalizeH="0" baseline="0" noProof="0" dirty="0">
                <a:ln>
                  <a:noFill/>
                </a:ln>
                <a:solidFill>
                  <a:srgbClr val="0070C0"/>
                </a:solidFill>
                <a:effectLst/>
                <a:uLnTx/>
                <a:uFillTx/>
                <a:latin typeface="Montserrat"/>
                <a:cs typeface="Segoe UI" panose="020B0502040204020203" pitchFamily="34" charset="0"/>
              </a:rPr>
              <a:t> wir lieben“! </a:t>
            </a:r>
          </a:p>
          <a:p>
            <a:pPr lvl="1"/>
            <a:r>
              <a:rPr kumimoji="0" lang="de-DE" sz="2000" b="0" i="0" u="none" strike="noStrike" kern="1200" cap="none" spc="-1" normalizeH="0" baseline="0" noProof="0" dirty="0">
                <a:ln>
                  <a:noFill/>
                </a:ln>
                <a:solidFill>
                  <a:srgbClr val="4D4D4D"/>
                </a:solidFill>
                <a:effectLst/>
                <a:uLnTx/>
                <a:uFillTx/>
                <a:latin typeface="Montserrat"/>
                <a:cs typeface="Segoe UI" panose="020B0502040204020203" pitchFamily="34" charset="0"/>
              </a:rPr>
              <a:t>(Johannes Hartl)</a:t>
            </a:r>
            <a:endParaRPr lang="de-DE" sz="2000" spc="-1" dirty="0">
              <a:solidFill>
                <a:srgbClr val="4D4D4D"/>
              </a:solidFill>
              <a:latin typeface="Montserrat"/>
              <a:cs typeface="Segoe UI" panose="020B0502040204020203" pitchFamily="34" charset="0"/>
            </a:endParaRPr>
          </a:p>
          <a:p>
            <a:pPr lvl="1" algn="just"/>
            <a:endParaRPr lang="de-DE" sz="1050" spc="-1" dirty="0">
              <a:solidFill>
                <a:srgbClr val="4D4D4D"/>
              </a:solidFill>
              <a:latin typeface="Montserrat"/>
              <a:cs typeface="Segoe UI" panose="020B0502040204020203" pitchFamily="34" charset="0"/>
            </a:endParaRPr>
          </a:p>
          <a:p>
            <a:pPr marL="457200" indent="-457200" algn="just">
              <a:buFont typeface="Arial" panose="020B0604020202020204" pitchFamily="34" charset="0"/>
              <a:buChar char="•"/>
            </a:pPr>
            <a:r>
              <a:rPr lang="de-DE" sz="2400" spc="-1" dirty="0">
                <a:solidFill>
                  <a:srgbClr val="4D4D4D"/>
                </a:solidFill>
                <a:latin typeface="Montserrat"/>
                <a:cs typeface="Segoe UI" panose="020B0502040204020203" pitchFamily="34" charset="0"/>
              </a:rPr>
              <a:t>Positive Auswirkungen:</a:t>
            </a:r>
          </a:p>
          <a:p>
            <a:pPr marL="457200" indent="-457200">
              <a:buFont typeface="Symbol" panose="05050102010706020507" pitchFamily="18" charset="2"/>
              <a:buChar char="-"/>
            </a:pPr>
            <a:r>
              <a:rPr lang="de-DE" sz="2000" spc="-1" dirty="0">
                <a:solidFill>
                  <a:srgbClr val="4D4D4D"/>
                </a:solidFill>
                <a:latin typeface="Montserrat"/>
                <a:cs typeface="Segoe UI" panose="020B0502040204020203" pitchFamily="34" charset="0"/>
              </a:rPr>
              <a:t>Optimale Voraussetzungen für das Zusammenleben</a:t>
            </a:r>
          </a:p>
          <a:p>
            <a:pPr marL="914400" lvl="1" indent="-457200">
              <a:buFont typeface="Wingdings" panose="05000000000000000000" pitchFamily="2" charset="2"/>
              <a:buChar char="ü"/>
            </a:pPr>
            <a:r>
              <a:rPr lang="de-DE" sz="2000" spc="-1" dirty="0">
                <a:solidFill>
                  <a:srgbClr val="4D4D4D"/>
                </a:solidFill>
                <a:latin typeface="Montserrat"/>
                <a:cs typeface="Segoe UI" panose="020B0502040204020203" pitchFamily="34" charset="0"/>
              </a:rPr>
              <a:t>Beziehungs-Fördernd / Hab und Gut schützend…</a:t>
            </a:r>
          </a:p>
          <a:p>
            <a:pPr marL="457200" indent="-457200">
              <a:buFont typeface="Symbol" panose="05050102010706020507" pitchFamily="18" charset="2"/>
              <a:buChar char="-"/>
            </a:pPr>
            <a:r>
              <a:rPr lang="de-DE" sz="2000" spc="-1" dirty="0">
                <a:solidFill>
                  <a:srgbClr val="4D4D4D"/>
                </a:solidFill>
                <a:latin typeface="Montserrat"/>
                <a:cs typeface="Segoe UI" panose="020B0502040204020203" pitchFamily="34" charset="0"/>
              </a:rPr>
              <a:t>Persönliche Erfüllung                            </a:t>
            </a:r>
          </a:p>
          <a:p>
            <a:pPr marL="914400" lvl="1" indent="-457200">
              <a:buFont typeface="Wingdings" panose="05000000000000000000" pitchFamily="2" charset="2"/>
              <a:buChar char="ü"/>
            </a:pPr>
            <a:r>
              <a:rPr lang="de-DE" sz="2000" spc="-1" dirty="0">
                <a:solidFill>
                  <a:srgbClr val="4D4D4D"/>
                </a:solidFill>
                <a:latin typeface="Montserrat"/>
                <a:cs typeface="Segoe UI" panose="020B0502040204020203" pitchFamily="34" charset="0"/>
              </a:rPr>
              <a:t>Hingabe / Liebe / Selbstannahme</a:t>
            </a: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662361" y="405594"/>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trike="noStrike" spc="-1" dirty="0">
                <a:solidFill>
                  <a:srgbClr val="4D4D4D"/>
                </a:solidFill>
                <a:latin typeface="Segoe UI" panose="020B0502040204020203" pitchFamily="34" charset="0"/>
                <a:cs typeface="Segoe UI" panose="020B0502040204020203" pitchFamily="34" charset="0"/>
              </a:rPr>
              <a:t>Gottes Regeln / Gebote </a:t>
            </a:r>
          </a:p>
        </p:txBody>
      </p:sp>
      <p:pic>
        <p:nvPicPr>
          <p:cNvPr id="3" name="Grafik 2">
            <a:extLst>
              <a:ext uri="{FF2B5EF4-FFF2-40B4-BE49-F238E27FC236}">
                <a16:creationId xmlns:a16="http://schemas.microsoft.com/office/drawing/2014/main" id="{8270B59B-0EF1-4DC7-9E0B-DE377DA75327}"/>
              </a:ext>
            </a:extLst>
          </p:cNvPr>
          <p:cNvPicPr>
            <a:picLocks noChangeAspect="1"/>
          </p:cNvPicPr>
          <p:nvPr/>
        </p:nvPicPr>
        <p:blipFill>
          <a:blip r:embed="rId3"/>
          <a:stretch>
            <a:fillRect/>
          </a:stretch>
        </p:blipFill>
        <p:spPr>
          <a:xfrm>
            <a:off x="6641800" y="654375"/>
            <a:ext cx="3079866" cy="4818650"/>
          </a:xfrm>
          <a:prstGeom prst="rect">
            <a:avLst/>
          </a:prstGeom>
        </p:spPr>
      </p:pic>
    </p:spTree>
    <p:extLst>
      <p:ext uri="{BB962C8B-B14F-4D97-AF65-F5344CB8AC3E}">
        <p14:creationId xmlns:p14="http://schemas.microsoft.com/office/powerpoint/2010/main" val="182101001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81540" y="1227762"/>
            <a:ext cx="8806643" cy="4119937"/>
          </a:xfrm>
          <a:prstGeom prst="rect">
            <a:avLst/>
          </a:prstGeom>
          <a:noFill/>
          <a:ln>
            <a:noFill/>
          </a:ln>
        </p:spPr>
        <p:txBody>
          <a:bodyPr lIns="90000" tIns="45000" rIns="90000" bIns="45000" numCol="1" anchor="ctr"/>
          <a:lstStyle/>
          <a:p>
            <a:pPr marL="457200" indent="-457200" algn="just">
              <a:buFont typeface="Arial" panose="020B0604020202020204" pitchFamily="34" charset="0"/>
              <a:buChar char="•"/>
            </a:pPr>
            <a:r>
              <a:rPr lang="de-DE" sz="2800" strike="noStrike" spc="-1" dirty="0">
                <a:solidFill>
                  <a:srgbClr val="4D4D4D"/>
                </a:solidFill>
                <a:latin typeface="Montserrat"/>
                <a:cs typeface="Segoe UI" panose="020B0502040204020203" pitchFamily="34" charset="0"/>
              </a:rPr>
              <a:t>Liebe </a:t>
            </a:r>
            <a:r>
              <a:rPr lang="de-DE" sz="2000" strike="noStrike" spc="-1" dirty="0">
                <a:solidFill>
                  <a:srgbClr val="4D4D4D"/>
                </a:solidFill>
                <a:latin typeface="Montserrat"/>
                <a:cs typeface="Segoe UI" panose="020B0502040204020203" pitchFamily="34" charset="0"/>
              </a:rPr>
              <a:t>(Jo 3,16)</a:t>
            </a:r>
          </a:p>
          <a:p>
            <a:pPr marL="457200" indent="-457200" algn="just">
              <a:buFont typeface="Arial" panose="020B0604020202020204" pitchFamily="34" charset="0"/>
              <a:buChar char="•"/>
            </a:pPr>
            <a:r>
              <a:rPr lang="de-DE" sz="2800" strike="noStrike" spc="-1" dirty="0">
                <a:solidFill>
                  <a:srgbClr val="4D4D4D"/>
                </a:solidFill>
                <a:latin typeface="Montserrat"/>
                <a:cs typeface="Segoe UI" panose="020B0502040204020203" pitchFamily="34" charset="0"/>
              </a:rPr>
              <a:t>Güte /Langmut </a:t>
            </a:r>
            <a:r>
              <a:rPr lang="de-DE" sz="2000" strike="noStrike" spc="-1" dirty="0">
                <a:solidFill>
                  <a:srgbClr val="4D4D4D"/>
                </a:solidFill>
                <a:latin typeface="Montserrat"/>
                <a:cs typeface="Segoe UI" panose="020B0502040204020203" pitchFamily="34" charset="0"/>
              </a:rPr>
              <a:t>(</a:t>
            </a:r>
            <a:r>
              <a:rPr lang="de-DE" sz="2000" strike="noStrike" spc="-1" dirty="0" err="1">
                <a:solidFill>
                  <a:srgbClr val="4D4D4D"/>
                </a:solidFill>
                <a:latin typeface="Montserrat"/>
                <a:cs typeface="Segoe UI" panose="020B0502040204020203" pitchFamily="34" charset="0"/>
              </a:rPr>
              <a:t>Rö</a:t>
            </a:r>
            <a:r>
              <a:rPr lang="de-DE" sz="2000" strike="noStrike" spc="-1" dirty="0">
                <a:solidFill>
                  <a:srgbClr val="4D4D4D"/>
                </a:solidFill>
                <a:latin typeface="Montserrat"/>
                <a:cs typeface="Segoe UI" panose="020B0502040204020203" pitchFamily="34" charset="0"/>
              </a:rPr>
              <a:t> 2,4)</a:t>
            </a:r>
          </a:p>
          <a:p>
            <a:pPr marL="457200" indent="-457200" algn="just">
              <a:buFont typeface="Arial" panose="020B0604020202020204" pitchFamily="34" charset="0"/>
              <a:buChar char="•"/>
            </a:pPr>
            <a:r>
              <a:rPr lang="de-DE" sz="2800" spc="-1" dirty="0">
                <a:solidFill>
                  <a:srgbClr val="4D4D4D"/>
                </a:solidFill>
                <a:latin typeface="Montserrat"/>
                <a:cs typeface="Segoe UI" panose="020B0502040204020203" pitchFamily="34" charset="0"/>
              </a:rPr>
              <a:t>Gerechtigkeit </a:t>
            </a:r>
            <a:r>
              <a:rPr lang="de-DE" sz="2000" spc="-1" dirty="0">
                <a:solidFill>
                  <a:srgbClr val="4D4D4D"/>
                </a:solidFill>
                <a:latin typeface="Montserrat"/>
                <a:cs typeface="Segoe UI" panose="020B0502040204020203" pitchFamily="34" charset="0"/>
              </a:rPr>
              <a:t>2.Kor 9,9:</a:t>
            </a:r>
            <a:endParaRPr lang="de-DE" sz="2400" spc="-1" dirty="0">
              <a:solidFill>
                <a:srgbClr val="4D4D4D"/>
              </a:solidFill>
              <a:latin typeface="Montserrat"/>
              <a:cs typeface="Segoe UI" panose="020B0502040204020203" pitchFamily="34" charset="0"/>
            </a:endParaRPr>
          </a:p>
          <a:p>
            <a:pPr algn="just"/>
            <a:endParaRPr lang="de-DE" sz="800" i="1" spc="-1" dirty="0">
              <a:solidFill>
                <a:srgbClr val="4D4D4D"/>
              </a:solidFill>
              <a:latin typeface="Montserrat"/>
              <a:cs typeface="Segoe UI" panose="020B0502040204020203" pitchFamily="34" charset="0"/>
            </a:endParaRPr>
          </a:p>
          <a:p>
            <a:pPr algn="just"/>
            <a:r>
              <a:rPr lang="de-DE" sz="2400" b="1" i="1" spc="-1" dirty="0">
                <a:solidFill>
                  <a:srgbClr val="4D4D4D"/>
                </a:solidFill>
                <a:latin typeface="Montserrat"/>
                <a:cs typeface="Segoe UI" panose="020B0502040204020203" pitchFamily="34" charset="0"/>
              </a:rPr>
              <a:t>…wie geschrieben steht:</a:t>
            </a:r>
          </a:p>
          <a:p>
            <a:pPr algn="just"/>
            <a:r>
              <a:rPr lang="de-DE" sz="2400" b="1" i="1" spc="-1" dirty="0">
                <a:solidFill>
                  <a:srgbClr val="4D4D4D"/>
                </a:solidFill>
                <a:latin typeface="Montserrat"/>
                <a:cs typeface="Segoe UI" panose="020B0502040204020203" pitchFamily="34" charset="0"/>
              </a:rPr>
              <a:t>»Er hat ausgestreut, </a:t>
            </a:r>
          </a:p>
          <a:p>
            <a:r>
              <a:rPr lang="de-DE" sz="2400" b="1" i="1" spc="-1" dirty="0">
                <a:solidFill>
                  <a:srgbClr val="4D4D4D"/>
                </a:solidFill>
                <a:latin typeface="Montserrat"/>
                <a:cs typeface="Segoe UI" panose="020B0502040204020203" pitchFamily="34" charset="0"/>
              </a:rPr>
              <a:t>er hat den Armen gegeben; </a:t>
            </a:r>
          </a:p>
          <a:p>
            <a:r>
              <a:rPr lang="de-DE" sz="2400" b="1" i="1" spc="-1" dirty="0">
                <a:solidFill>
                  <a:srgbClr val="4D4D4D"/>
                </a:solidFill>
                <a:latin typeface="Montserrat"/>
                <a:cs typeface="Segoe UI" panose="020B0502040204020203" pitchFamily="34" charset="0"/>
              </a:rPr>
              <a:t>seine Gerechtigkeit </a:t>
            </a:r>
            <a:r>
              <a:rPr lang="de-DE" sz="2400" b="1" i="1" spc="-1" dirty="0">
                <a:solidFill>
                  <a:srgbClr val="4D4D4D"/>
                </a:solidFill>
                <a:highlight>
                  <a:srgbClr val="00FF00"/>
                </a:highlight>
                <a:latin typeface="Montserrat"/>
                <a:cs typeface="Segoe UI" panose="020B0502040204020203" pitchFamily="34" charset="0"/>
              </a:rPr>
              <a:t>bleibt</a:t>
            </a:r>
            <a:r>
              <a:rPr lang="de-DE" sz="2400" b="1" i="1" spc="-1" dirty="0">
                <a:solidFill>
                  <a:srgbClr val="4D4D4D"/>
                </a:solidFill>
                <a:latin typeface="Montserrat"/>
                <a:cs typeface="Segoe UI" panose="020B0502040204020203" pitchFamily="34" charset="0"/>
              </a:rPr>
              <a:t> </a:t>
            </a:r>
          </a:p>
          <a:p>
            <a:r>
              <a:rPr lang="de-DE" sz="2400" b="1" i="1" spc="-1" dirty="0">
                <a:solidFill>
                  <a:srgbClr val="4D4D4D"/>
                </a:solidFill>
                <a:latin typeface="Montserrat"/>
                <a:cs typeface="Segoe UI" panose="020B0502040204020203" pitchFamily="34" charset="0"/>
              </a:rPr>
              <a:t>in Ewigkeit.</a:t>
            </a: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895117" y="405594"/>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pc="-1" dirty="0">
                <a:solidFill>
                  <a:srgbClr val="4D4D4D"/>
                </a:solidFill>
                <a:latin typeface="Segoe UI" panose="020B0502040204020203" pitchFamily="34" charset="0"/>
                <a:cs typeface="Segoe UI" panose="020B0502040204020203" pitchFamily="34" charset="0"/>
              </a:rPr>
              <a:t>Wie Gott regiert</a:t>
            </a:r>
            <a:r>
              <a:rPr lang="de-DE" sz="2400" b="1" strike="noStrike" spc="-1" dirty="0">
                <a:solidFill>
                  <a:srgbClr val="4D4D4D"/>
                </a:solidFill>
                <a:latin typeface="Segoe UI" panose="020B0502040204020203" pitchFamily="34" charset="0"/>
                <a:cs typeface="Segoe UI" panose="020B0502040204020203" pitchFamily="34" charset="0"/>
              </a:rPr>
              <a:t> </a:t>
            </a:r>
          </a:p>
        </p:txBody>
      </p:sp>
      <p:pic>
        <p:nvPicPr>
          <p:cNvPr id="11" name="Grafik 10">
            <a:extLst>
              <a:ext uri="{FF2B5EF4-FFF2-40B4-BE49-F238E27FC236}">
                <a16:creationId xmlns:a16="http://schemas.microsoft.com/office/drawing/2014/main" id="{963EBE3C-1294-473D-9DD5-1B6AF39C33C2}"/>
              </a:ext>
            </a:extLst>
          </p:cNvPr>
          <p:cNvPicPr>
            <a:picLocks noChangeAspect="1"/>
          </p:cNvPicPr>
          <p:nvPr/>
        </p:nvPicPr>
        <p:blipFill>
          <a:blip r:embed="rId3"/>
          <a:stretch>
            <a:fillRect/>
          </a:stretch>
        </p:blipFill>
        <p:spPr>
          <a:xfrm>
            <a:off x="5084861" y="2186881"/>
            <a:ext cx="4444552" cy="2410057"/>
          </a:xfrm>
          <a:prstGeom prst="rect">
            <a:avLst/>
          </a:prstGeom>
        </p:spPr>
      </p:pic>
    </p:spTree>
    <p:extLst>
      <p:ext uri="{BB962C8B-B14F-4D97-AF65-F5344CB8AC3E}">
        <p14:creationId xmlns:p14="http://schemas.microsoft.com/office/powerpoint/2010/main" val="203402615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81540" y="1144779"/>
            <a:ext cx="8806643" cy="4119937"/>
          </a:xfrm>
          <a:prstGeom prst="rect">
            <a:avLst/>
          </a:prstGeom>
          <a:noFill/>
          <a:ln>
            <a:noFill/>
          </a:ln>
        </p:spPr>
        <p:txBody>
          <a:bodyPr lIns="90000" tIns="45000" rIns="90000" bIns="45000" numCol="1" anchor="ctr"/>
          <a:lstStyle/>
          <a:p>
            <a:r>
              <a:rPr lang="de-DE" sz="2100" strike="noStrike" spc="-1" dirty="0" err="1">
                <a:solidFill>
                  <a:srgbClr val="4D4D4D"/>
                </a:solidFill>
                <a:latin typeface="Montserrat"/>
                <a:cs typeface="Segoe UI" panose="020B0502040204020203" pitchFamily="34" charset="0"/>
              </a:rPr>
              <a:t>Mt</a:t>
            </a:r>
            <a:r>
              <a:rPr lang="de-DE" sz="2100" strike="noStrike" spc="-1" dirty="0">
                <a:solidFill>
                  <a:srgbClr val="4D4D4D"/>
                </a:solidFill>
                <a:latin typeface="Montserrat"/>
                <a:cs typeface="Segoe UI" panose="020B0502040204020203" pitchFamily="34" charset="0"/>
              </a:rPr>
              <a:t> 22,25 Da rief Jesus alle zusammen und sagte: »Ihr wisst, wie die Großen und Mächtigen dieser Welt ihre Völker unterdrücken. Wer die Macht hat, nutzt sie rücksichtslos aus…</a:t>
            </a:r>
          </a:p>
          <a:p>
            <a:r>
              <a:rPr lang="de-DE" sz="2100" strike="noStrike" spc="-1" dirty="0">
                <a:solidFill>
                  <a:srgbClr val="4D4D4D"/>
                </a:solidFill>
                <a:latin typeface="Montserrat"/>
                <a:cs typeface="Segoe UI" panose="020B0502040204020203" pitchFamily="34" charset="0"/>
              </a:rPr>
              <a:t>28 </a:t>
            </a:r>
            <a:r>
              <a:rPr lang="de-DE" sz="2100" spc="-1" dirty="0">
                <a:solidFill>
                  <a:srgbClr val="4D4D4D"/>
                </a:solidFill>
                <a:latin typeface="Montserrat"/>
                <a:cs typeface="Segoe UI" panose="020B0502040204020203" pitchFamily="34" charset="0"/>
              </a:rPr>
              <a:t>…</a:t>
            </a:r>
            <a:r>
              <a:rPr lang="de-DE" sz="2100" strike="noStrike" spc="-1" dirty="0">
                <a:solidFill>
                  <a:srgbClr val="4D4D4D"/>
                </a:solidFill>
                <a:latin typeface="Montserrat"/>
                <a:cs typeface="Segoe UI" panose="020B0502040204020203" pitchFamily="34" charset="0"/>
              </a:rPr>
              <a:t>der Menschensohn ist nicht gekommen, um sich bedienen zu lassen. Er </a:t>
            </a:r>
            <a:r>
              <a:rPr lang="de-DE" sz="2100" strike="noStrike" spc="-1" dirty="0">
                <a:solidFill>
                  <a:srgbClr val="4D4D4D"/>
                </a:solidFill>
                <a:highlight>
                  <a:srgbClr val="00FF00"/>
                </a:highlight>
                <a:latin typeface="Montserrat"/>
                <a:cs typeface="Segoe UI" panose="020B0502040204020203" pitchFamily="34" charset="0"/>
              </a:rPr>
              <a:t>kam</a:t>
            </a:r>
            <a:r>
              <a:rPr lang="de-DE" sz="2100" strike="noStrike" spc="-1" dirty="0">
                <a:solidFill>
                  <a:srgbClr val="4D4D4D"/>
                </a:solidFill>
                <a:latin typeface="Montserrat"/>
                <a:cs typeface="Segoe UI" panose="020B0502040204020203" pitchFamily="34" charset="0"/>
              </a:rPr>
              <a:t>, </a:t>
            </a:r>
            <a:r>
              <a:rPr lang="de-DE" sz="2100" strike="noStrike" spc="-1" dirty="0">
                <a:solidFill>
                  <a:srgbClr val="4D4D4D"/>
                </a:solidFill>
                <a:highlight>
                  <a:srgbClr val="00FF00"/>
                </a:highlight>
                <a:latin typeface="Montserrat"/>
                <a:cs typeface="Segoe UI" panose="020B0502040204020203" pitchFamily="34" charset="0"/>
              </a:rPr>
              <a:t>um zu dienen </a:t>
            </a:r>
            <a:r>
              <a:rPr lang="de-DE" sz="2100" strike="noStrike" spc="-1" dirty="0">
                <a:solidFill>
                  <a:srgbClr val="4D4D4D"/>
                </a:solidFill>
                <a:latin typeface="Montserrat"/>
                <a:cs typeface="Segoe UI" panose="020B0502040204020203" pitchFamily="34" charset="0"/>
              </a:rPr>
              <a:t>und sein </a:t>
            </a:r>
            <a:r>
              <a:rPr lang="de-DE" sz="2100" strike="noStrike" spc="-1" dirty="0">
                <a:solidFill>
                  <a:srgbClr val="4D4D4D"/>
                </a:solidFill>
                <a:highlight>
                  <a:srgbClr val="00FF00"/>
                </a:highlight>
                <a:latin typeface="Montserrat"/>
                <a:cs typeface="Segoe UI" panose="020B0502040204020203" pitchFamily="34" charset="0"/>
              </a:rPr>
              <a:t>Leben</a:t>
            </a:r>
            <a:r>
              <a:rPr lang="de-DE" sz="2100" strike="noStrike" spc="-1" dirty="0">
                <a:solidFill>
                  <a:srgbClr val="4D4D4D"/>
                </a:solidFill>
                <a:latin typeface="Montserrat"/>
                <a:cs typeface="Segoe UI" panose="020B0502040204020203" pitchFamily="34" charset="0"/>
              </a:rPr>
              <a:t> als Lösegeld </a:t>
            </a:r>
            <a:r>
              <a:rPr lang="de-DE" sz="2100" strike="noStrike" spc="-1" dirty="0">
                <a:solidFill>
                  <a:srgbClr val="4D4D4D"/>
                </a:solidFill>
                <a:highlight>
                  <a:srgbClr val="00FF00"/>
                </a:highlight>
                <a:latin typeface="Montserrat"/>
                <a:cs typeface="Segoe UI" panose="020B0502040204020203" pitchFamily="34" charset="0"/>
              </a:rPr>
              <a:t>hinzugeben</a:t>
            </a:r>
            <a:r>
              <a:rPr lang="de-DE" sz="2100" strike="noStrike" spc="-1" dirty="0">
                <a:solidFill>
                  <a:srgbClr val="4D4D4D"/>
                </a:solidFill>
                <a:latin typeface="Montserrat"/>
                <a:cs typeface="Segoe UI" panose="020B0502040204020203" pitchFamily="34" charset="0"/>
              </a:rPr>
              <a:t>, </a:t>
            </a:r>
            <a:r>
              <a:rPr lang="de-DE" sz="2100" strike="noStrike" spc="-1" dirty="0">
                <a:solidFill>
                  <a:srgbClr val="4D4D4D"/>
                </a:solidFill>
                <a:highlight>
                  <a:srgbClr val="00FF00"/>
                </a:highlight>
                <a:latin typeface="Montserrat"/>
                <a:cs typeface="Segoe UI" panose="020B0502040204020203" pitchFamily="34" charset="0"/>
              </a:rPr>
              <a:t>damit</a:t>
            </a:r>
            <a:r>
              <a:rPr lang="de-DE" sz="2100" strike="noStrike" spc="-1" dirty="0">
                <a:solidFill>
                  <a:srgbClr val="4D4D4D"/>
                </a:solidFill>
                <a:latin typeface="Montserrat"/>
                <a:cs typeface="Segoe UI" panose="020B0502040204020203" pitchFamily="34" charset="0"/>
              </a:rPr>
              <a:t> viele Menschen aus der Gewalt des Bösen </a:t>
            </a:r>
            <a:r>
              <a:rPr lang="de-DE" sz="2100" strike="noStrike" spc="-1" dirty="0">
                <a:solidFill>
                  <a:srgbClr val="4D4D4D"/>
                </a:solidFill>
                <a:highlight>
                  <a:srgbClr val="00FF00"/>
                </a:highlight>
                <a:latin typeface="Montserrat"/>
                <a:cs typeface="Segoe UI" panose="020B0502040204020203" pitchFamily="34" charset="0"/>
              </a:rPr>
              <a:t>befreit</a:t>
            </a:r>
            <a:r>
              <a:rPr lang="de-DE" sz="2100" strike="noStrike" spc="-1" dirty="0">
                <a:solidFill>
                  <a:srgbClr val="4D4D4D"/>
                </a:solidFill>
                <a:latin typeface="Montserrat"/>
                <a:cs typeface="Segoe UI" panose="020B0502040204020203" pitchFamily="34" charset="0"/>
              </a:rPr>
              <a:t> werden.«</a:t>
            </a:r>
          </a:p>
          <a:p>
            <a:pPr algn="ctr"/>
            <a:endParaRPr lang="de-DE" sz="800" strike="noStrike" spc="-1" dirty="0">
              <a:solidFill>
                <a:srgbClr val="4D4D4D"/>
              </a:solidFill>
              <a:latin typeface="Montserrat"/>
              <a:cs typeface="Segoe UI" panose="020B0502040204020203" pitchFamily="34" charset="0"/>
            </a:endParaRPr>
          </a:p>
          <a:p>
            <a:r>
              <a:rPr lang="de-DE" sz="2100" spc="-1" dirty="0" err="1">
                <a:solidFill>
                  <a:srgbClr val="4D4D4D"/>
                </a:solidFill>
                <a:latin typeface="Montserrat"/>
                <a:cs typeface="Segoe UI" panose="020B0502040204020203" pitchFamily="34" charset="0"/>
              </a:rPr>
              <a:t>Mt</a:t>
            </a:r>
            <a:r>
              <a:rPr lang="de-DE" sz="2100" spc="-1" dirty="0">
                <a:solidFill>
                  <a:srgbClr val="4D4D4D"/>
                </a:solidFill>
                <a:latin typeface="Montserrat"/>
                <a:cs typeface="Segoe UI" panose="020B0502040204020203" pitchFamily="34" charset="0"/>
              </a:rPr>
              <a:t> 11,28 Kommt her zu mir, alle ihr Mühseligen und Beladenen! Und ich werde euch Ruhe geben.29 Nehmt auf euch mein Joch, und lernt von mir! Denn ich bin </a:t>
            </a:r>
            <a:r>
              <a:rPr lang="de-DE" sz="2100" spc="-1" dirty="0">
                <a:solidFill>
                  <a:srgbClr val="4D4D4D"/>
                </a:solidFill>
                <a:highlight>
                  <a:srgbClr val="00FF00"/>
                </a:highlight>
                <a:latin typeface="Montserrat"/>
                <a:cs typeface="Segoe UI" panose="020B0502040204020203" pitchFamily="34" charset="0"/>
              </a:rPr>
              <a:t>sanftmütig </a:t>
            </a:r>
            <a:r>
              <a:rPr lang="de-DE" sz="2100" spc="-1" dirty="0">
                <a:solidFill>
                  <a:srgbClr val="4D4D4D"/>
                </a:solidFill>
                <a:latin typeface="Montserrat"/>
                <a:cs typeface="Segoe UI" panose="020B0502040204020203" pitchFamily="34" charset="0"/>
              </a:rPr>
              <a:t>und von Herzen </a:t>
            </a:r>
            <a:r>
              <a:rPr lang="de-DE" sz="2100" spc="-1" dirty="0">
                <a:solidFill>
                  <a:srgbClr val="4D4D4D"/>
                </a:solidFill>
                <a:highlight>
                  <a:srgbClr val="00FF00"/>
                </a:highlight>
                <a:latin typeface="Montserrat"/>
                <a:cs typeface="Segoe UI" panose="020B0502040204020203" pitchFamily="34" charset="0"/>
              </a:rPr>
              <a:t>demütig</a:t>
            </a:r>
            <a:r>
              <a:rPr lang="de-DE" sz="2100" spc="-1" dirty="0">
                <a:solidFill>
                  <a:srgbClr val="4D4D4D"/>
                </a:solidFill>
                <a:latin typeface="Montserrat"/>
                <a:cs typeface="Segoe UI" panose="020B0502040204020203" pitchFamily="34" charset="0"/>
              </a:rPr>
              <a:t>, und »ihr werdet Ruhe finden für eure Seelen«</a:t>
            </a: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895117" y="405594"/>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trike="noStrike" spc="-1" dirty="0">
                <a:solidFill>
                  <a:srgbClr val="4D4D4D"/>
                </a:solidFill>
                <a:latin typeface="Segoe UI" panose="020B0502040204020203" pitchFamily="34" charset="0"/>
                <a:cs typeface="Segoe UI" panose="020B0502040204020203" pitchFamily="34" charset="0"/>
              </a:rPr>
              <a:t>WIE Jesus regiert </a:t>
            </a:r>
          </a:p>
        </p:txBody>
      </p:sp>
    </p:spTree>
    <p:extLst>
      <p:ext uri="{BB962C8B-B14F-4D97-AF65-F5344CB8AC3E}">
        <p14:creationId xmlns:p14="http://schemas.microsoft.com/office/powerpoint/2010/main" val="30336762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81540" y="1227762"/>
            <a:ext cx="8806643" cy="4119937"/>
          </a:xfrm>
          <a:prstGeom prst="rect">
            <a:avLst/>
          </a:prstGeom>
          <a:noFill/>
          <a:ln>
            <a:noFill/>
          </a:ln>
        </p:spPr>
        <p:txBody>
          <a:bodyPr lIns="90000" tIns="45000" rIns="90000" bIns="45000" numCol="1" anchor="ctr"/>
          <a:lstStyle/>
          <a:p>
            <a:pPr marL="514350" indent="-514350" algn="just">
              <a:buFont typeface="+mj-lt"/>
              <a:buAutoNum type="arabicPeriod"/>
            </a:pPr>
            <a:endParaRPr lang="de-DE" sz="2800" spc="-1" dirty="0">
              <a:solidFill>
                <a:srgbClr val="4D4D4D"/>
              </a:solidFill>
              <a:latin typeface="Montserrat"/>
              <a:cs typeface="Segoe UI" panose="020B0502040204020203" pitchFamily="34" charset="0"/>
            </a:endParaRPr>
          </a:p>
          <a:p>
            <a:pPr algn="just"/>
            <a:endParaRPr lang="de-DE" sz="1200"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Ehrliche Wertschätzung /Annahme</a:t>
            </a:r>
          </a:p>
          <a:p>
            <a:pPr marL="514350" indent="-514350">
              <a:buFont typeface="+mj-lt"/>
              <a:buAutoNum type="arabicPeriod"/>
            </a:pPr>
            <a:r>
              <a:rPr lang="de-DE" sz="2800" spc="-1" dirty="0">
                <a:solidFill>
                  <a:srgbClr val="4D4D4D"/>
                </a:solidFill>
                <a:latin typeface="Montserrat"/>
                <a:cs typeface="Segoe UI" panose="020B0502040204020203" pitchFamily="34" charset="0"/>
              </a:rPr>
              <a:t>Vollkommene </a:t>
            </a:r>
            <a:r>
              <a:rPr lang="de-DE" sz="2800" strike="noStrike" spc="-1" dirty="0">
                <a:solidFill>
                  <a:srgbClr val="4D4D4D"/>
                </a:solidFill>
                <a:latin typeface="Montserrat"/>
                <a:cs typeface="Segoe UI" panose="020B0502040204020203" pitchFamily="34" charset="0"/>
              </a:rPr>
              <a:t>Befreiung von Sünde /Abhängigkeiten</a:t>
            </a:r>
          </a:p>
          <a:p>
            <a:pPr marL="514350" indent="-514350" algn="just">
              <a:buFont typeface="+mj-lt"/>
              <a:buAutoNum type="arabicPeriod"/>
            </a:pPr>
            <a:r>
              <a:rPr lang="de-DE" sz="2800" strike="noStrike" spc="-1" dirty="0">
                <a:solidFill>
                  <a:srgbClr val="4D4D4D"/>
                </a:solidFill>
                <a:latin typeface="Montserrat"/>
                <a:cs typeface="Segoe UI" panose="020B0502040204020203" pitchFamily="34" charset="0"/>
              </a:rPr>
              <a:t>Umfassende Hilfe und Veränderung meines Charakters</a:t>
            </a: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Tatsächliche Freiheit</a:t>
            </a: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Freundschaft mit Jesus</a:t>
            </a: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Tiefer Friede</a:t>
            </a: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Begründete Hoffnung</a:t>
            </a:r>
          </a:p>
          <a:p>
            <a:pPr marL="514350" indent="-514350" algn="just">
              <a:buFont typeface="+mj-lt"/>
              <a:buAutoNum type="arabicPeriod"/>
            </a:pP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endParaRPr lang="de-DE" sz="2800" strike="noStrike" spc="-1" dirty="0">
              <a:solidFill>
                <a:srgbClr val="4D4D4D"/>
              </a:solidFill>
              <a:latin typeface="Montserrat"/>
              <a:cs typeface="Segoe UI" panose="020B0502040204020203" pitchFamily="34" charset="0"/>
            </a:endParaRP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895117" y="405594"/>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trike="noStrike" spc="-1" dirty="0">
                <a:solidFill>
                  <a:srgbClr val="4D4D4D"/>
                </a:solidFill>
                <a:latin typeface="Segoe UI" panose="020B0502040204020203" pitchFamily="34" charset="0"/>
                <a:cs typeface="Segoe UI" panose="020B0502040204020203" pitchFamily="34" charset="0"/>
              </a:rPr>
              <a:t>„Mehr-Wert“ </a:t>
            </a:r>
            <a:r>
              <a:rPr lang="de-DE" sz="2400" b="1" spc="-1" dirty="0">
                <a:solidFill>
                  <a:srgbClr val="4D4D4D"/>
                </a:solidFill>
                <a:latin typeface="Segoe UI" panose="020B0502040204020203" pitchFamily="34" charset="0"/>
                <a:cs typeface="Segoe UI" panose="020B0502040204020203" pitchFamily="34" charset="0"/>
              </a:rPr>
              <a:t>bei Gott</a:t>
            </a:r>
            <a:r>
              <a:rPr lang="de-DE" sz="2400" b="1" strike="noStrike" spc="-1" dirty="0">
                <a:solidFill>
                  <a:srgbClr val="4D4D4D"/>
                </a:solidFill>
                <a:latin typeface="Segoe UI" panose="020B0502040204020203" pitchFamily="34" charset="0"/>
                <a:cs typeface="Segoe UI" panose="020B0502040204020203" pitchFamily="34" charset="0"/>
              </a:rPr>
              <a:t> </a:t>
            </a:r>
          </a:p>
        </p:txBody>
      </p:sp>
      <p:pic>
        <p:nvPicPr>
          <p:cNvPr id="2" name="Grafik 1">
            <a:extLst>
              <a:ext uri="{FF2B5EF4-FFF2-40B4-BE49-F238E27FC236}">
                <a16:creationId xmlns:a16="http://schemas.microsoft.com/office/drawing/2014/main" id="{2A539562-F637-435C-A224-5E905B31AA59}"/>
              </a:ext>
            </a:extLst>
          </p:cNvPr>
          <p:cNvPicPr>
            <a:picLocks noChangeAspect="1"/>
          </p:cNvPicPr>
          <p:nvPr/>
        </p:nvPicPr>
        <p:blipFill>
          <a:blip r:embed="rId3"/>
          <a:stretch>
            <a:fillRect/>
          </a:stretch>
        </p:blipFill>
        <p:spPr>
          <a:xfrm>
            <a:off x="5516861" y="3100654"/>
            <a:ext cx="4088670" cy="1961800"/>
          </a:xfrm>
          <a:prstGeom prst="rect">
            <a:avLst/>
          </a:prstGeom>
        </p:spPr>
      </p:pic>
    </p:spTree>
    <p:extLst>
      <p:ext uri="{BB962C8B-B14F-4D97-AF65-F5344CB8AC3E}">
        <p14:creationId xmlns:p14="http://schemas.microsoft.com/office/powerpoint/2010/main" val="182452713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grpSp>
        <p:nvGrpSpPr>
          <p:cNvPr id="16" name="Gruppieren 15">
            <a:extLst>
              <a:ext uri="{FF2B5EF4-FFF2-40B4-BE49-F238E27FC236}">
                <a16:creationId xmlns:a16="http://schemas.microsoft.com/office/drawing/2014/main" id="{D7FF6298-182E-47CE-A42A-88C707771135}"/>
              </a:ext>
            </a:extLst>
          </p:cNvPr>
          <p:cNvGrpSpPr/>
          <p:nvPr/>
        </p:nvGrpSpPr>
        <p:grpSpPr>
          <a:xfrm>
            <a:off x="-3895117" y="405594"/>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trike="noStrike" spc="-1" dirty="0">
                <a:solidFill>
                  <a:srgbClr val="4D4D4D"/>
                </a:solidFill>
                <a:latin typeface="Segoe UI" panose="020B0502040204020203" pitchFamily="34" charset="0"/>
                <a:cs typeface="Segoe UI" panose="020B0502040204020203" pitchFamily="34" charset="0"/>
              </a:rPr>
              <a:t>Regeln </a:t>
            </a:r>
            <a:r>
              <a:rPr lang="de-DE" sz="2400" b="1" spc="-1" dirty="0">
                <a:solidFill>
                  <a:srgbClr val="4D4D4D"/>
                </a:solidFill>
                <a:latin typeface="Segoe UI" panose="020B0502040204020203" pitchFamily="34" charset="0"/>
                <a:cs typeface="Segoe UI" panose="020B0502040204020203" pitchFamily="34" charset="0"/>
              </a:rPr>
              <a:t>/ Autoritäten</a:t>
            </a:r>
            <a:endParaRPr lang="de-DE" sz="2400" b="1" strike="noStrike" spc="-1" dirty="0">
              <a:solidFill>
                <a:srgbClr val="4D4D4D"/>
              </a:solidFill>
              <a:latin typeface="Segoe UI" panose="020B0502040204020203" pitchFamily="34" charset="0"/>
              <a:cs typeface="Segoe UI" panose="020B0502040204020203" pitchFamily="34" charset="0"/>
            </a:endParaRPr>
          </a:p>
        </p:txBody>
      </p:sp>
      <p:pic>
        <p:nvPicPr>
          <p:cNvPr id="10" name="Picture 8" descr="Football, Kampf Der, Aktion, Gegner">
            <a:extLst>
              <a:ext uri="{FF2B5EF4-FFF2-40B4-BE49-F238E27FC236}">
                <a16:creationId xmlns:a16="http://schemas.microsoft.com/office/drawing/2014/main" id="{D62383E1-7A71-4787-B12E-7E1459CAB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060" y="1389830"/>
            <a:ext cx="5942504" cy="387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9437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grpSp>
        <p:nvGrpSpPr>
          <p:cNvPr id="16" name="Gruppieren 15">
            <a:extLst>
              <a:ext uri="{FF2B5EF4-FFF2-40B4-BE49-F238E27FC236}">
                <a16:creationId xmlns:a16="http://schemas.microsoft.com/office/drawing/2014/main" id="{D7FF6298-182E-47CE-A42A-88C707771135}"/>
              </a:ext>
            </a:extLst>
          </p:cNvPr>
          <p:cNvGrpSpPr/>
          <p:nvPr/>
        </p:nvGrpSpPr>
        <p:grpSpPr>
          <a:xfrm>
            <a:off x="-3895116" y="405594"/>
            <a:ext cx="7561030"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1213555" y="511029"/>
            <a:ext cx="1958569" cy="392400"/>
          </a:xfrm>
          <a:prstGeom prst="rect">
            <a:avLst/>
          </a:prstGeom>
          <a:noFill/>
          <a:ln>
            <a:noFill/>
          </a:ln>
        </p:spPr>
        <p:txBody>
          <a:bodyPr lIns="90000" tIns="45000" rIns="90000" bIns="45000"/>
          <a:lstStyle/>
          <a:p>
            <a:r>
              <a:rPr lang="de-DE" sz="2400" b="1" spc="-1" dirty="0">
                <a:solidFill>
                  <a:srgbClr val="4D4D4D"/>
                </a:solidFill>
                <a:latin typeface="Segoe UI" panose="020B0502040204020203" pitchFamily="34" charset="0"/>
                <a:cs typeface="Segoe UI" panose="020B0502040204020203" pitchFamily="34" charset="0"/>
              </a:rPr>
              <a:t>Autonomie</a:t>
            </a:r>
            <a:endParaRPr lang="de-DE" sz="2400" b="1" strike="noStrike" spc="-1" dirty="0">
              <a:solidFill>
                <a:srgbClr val="4D4D4D"/>
              </a:solidFill>
              <a:latin typeface="Segoe UI" panose="020B0502040204020203" pitchFamily="34" charset="0"/>
              <a:cs typeface="Segoe UI" panose="020B0502040204020203" pitchFamily="34" charset="0"/>
            </a:endParaRPr>
          </a:p>
        </p:txBody>
      </p:sp>
      <p:pic>
        <p:nvPicPr>
          <p:cNvPr id="11" name="Picture 4" descr="Kinder, Football, Junge, Spielen, Sport, Draussen">
            <a:extLst>
              <a:ext uri="{FF2B5EF4-FFF2-40B4-BE49-F238E27FC236}">
                <a16:creationId xmlns:a16="http://schemas.microsoft.com/office/drawing/2014/main" id="{19D81A82-160B-43D8-87F4-6D935F461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776" y="1344788"/>
            <a:ext cx="6119568" cy="407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5858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grpSp>
        <p:nvGrpSpPr>
          <p:cNvPr id="16" name="Gruppieren 15">
            <a:extLst>
              <a:ext uri="{FF2B5EF4-FFF2-40B4-BE49-F238E27FC236}">
                <a16:creationId xmlns:a16="http://schemas.microsoft.com/office/drawing/2014/main" id="{D7FF6298-182E-47CE-A42A-88C707771135}"/>
              </a:ext>
            </a:extLst>
          </p:cNvPr>
          <p:cNvGrpSpPr/>
          <p:nvPr/>
        </p:nvGrpSpPr>
        <p:grpSpPr>
          <a:xfrm>
            <a:off x="-3895117" y="405594"/>
            <a:ext cx="10246041"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5197424" cy="392400"/>
          </a:xfrm>
          <a:prstGeom prst="rect">
            <a:avLst/>
          </a:prstGeom>
          <a:noFill/>
          <a:ln>
            <a:noFill/>
          </a:ln>
        </p:spPr>
        <p:txBody>
          <a:bodyPr lIns="90000" tIns="45000" rIns="90000" bIns="45000"/>
          <a:lstStyle/>
          <a:p>
            <a:r>
              <a:rPr lang="de-DE" sz="2400" b="1" spc="-1" dirty="0">
                <a:solidFill>
                  <a:srgbClr val="4D4D4D"/>
                </a:solidFill>
                <a:latin typeface="Segoe UI" panose="020B0502040204020203" pitchFamily="34" charset="0"/>
                <a:cs typeface="Segoe UI" panose="020B0502040204020203" pitchFamily="34" charset="0"/>
              </a:rPr>
              <a:t>Gute Regeln /Gesetze /Autoritäten</a:t>
            </a:r>
            <a:endParaRPr lang="de-DE" sz="2400" b="1" strike="noStrike" spc="-1" dirty="0">
              <a:solidFill>
                <a:srgbClr val="4D4D4D"/>
              </a:solidFill>
              <a:latin typeface="Segoe UI" panose="020B0502040204020203" pitchFamily="34" charset="0"/>
              <a:cs typeface="Segoe UI" panose="020B0502040204020203" pitchFamily="34" charset="0"/>
            </a:endParaRPr>
          </a:p>
        </p:txBody>
      </p:sp>
      <p:sp>
        <p:nvSpPr>
          <p:cNvPr id="10" name="TextShape 2">
            <a:extLst>
              <a:ext uri="{FF2B5EF4-FFF2-40B4-BE49-F238E27FC236}">
                <a16:creationId xmlns:a16="http://schemas.microsoft.com/office/drawing/2014/main" id="{B71D222F-1FFC-4F64-B6E9-FCFD5BEB15ED}"/>
              </a:ext>
            </a:extLst>
          </p:cNvPr>
          <p:cNvSpPr txBox="1"/>
          <p:nvPr/>
        </p:nvSpPr>
        <p:spPr>
          <a:xfrm>
            <a:off x="681540" y="1227762"/>
            <a:ext cx="8806643" cy="4119937"/>
          </a:xfrm>
          <a:prstGeom prst="rect">
            <a:avLst/>
          </a:prstGeom>
          <a:noFill/>
          <a:ln>
            <a:noFill/>
          </a:ln>
        </p:spPr>
        <p:txBody>
          <a:bodyPr lIns="90000" tIns="45000" rIns="90000" bIns="45000" numCol="1" anchor="ctr"/>
          <a:lstStyle/>
          <a:p>
            <a:pPr marL="514350" indent="-514350" algn="just">
              <a:buFont typeface="+mj-lt"/>
              <a:buAutoNum type="arabicPeriod"/>
            </a:pPr>
            <a:r>
              <a:rPr lang="de-DE" sz="2800" spc="-1" dirty="0">
                <a:solidFill>
                  <a:srgbClr val="4D4D4D"/>
                </a:solidFill>
                <a:latin typeface="Montserrat"/>
                <a:cs typeface="Segoe UI" panose="020B0502040204020203" pitchFamily="34" charset="0"/>
              </a:rPr>
              <a:t>Geben Orientierung</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Schaffen mehr Gerechtigkeit</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trike="noStrike" spc="-1" dirty="0">
                <a:solidFill>
                  <a:srgbClr val="4D4D4D"/>
                </a:solidFill>
                <a:latin typeface="Montserrat"/>
                <a:cs typeface="Segoe UI" panose="020B0502040204020203" pitchFamily="34" charset="0"/>
              </a:rPr>
              <a:t>Bieten mehr Schutz</a:t>
            </a: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Schaffen mehr Frieden</a:t>
            </a: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Bewirken mehr Freiheit und</a:t>
            </a:r>
          </a:p>
          <a:p>
            <a:pPr lvl="1" algn="just"/>
            <a:r>
              <a:rPr lang="de-DE" sz="2800" spc="-1" dirty="0">
                <a:solidFill>
                  <a:srgbClr val="4D4D4D"/>
                </a:solidFill>
                <a:latin typeface="Montserrat"/>
                <a:cs typeface="Segoe UI" panose="020B0502040204020203" pitchFamily="34" charset="0"/>
              </a:rPr>
              <a:t>Freude</a:t>
            </a:r>
          </a:p>
          <a:p>
            <a:pPr algn="just"/>
            <a:endParaRPr lang="de-DE" sz="2800" strike="noStrike" spc="-1" dirty="0">
              <a:solidFill>
                <a:srgbClr val="4D4D4D"/>
              </a:solidFill>
              <a:latin typeface="Montserrat"/>
              <a:cs typeface="Segoe UI" panose="020B0502040204020203" pitchFamily="34" charset="0"/>
            </a:endParaRPr>
          </a:p>
        </p:txBody>
      </p:sp>
      <p:pic>
        <p:nvPicPr>
          <p:cNvPr id="3" name="Grafik 2" descr="Ein Bild, das Himmel, draußen, Skulptur, Statue enthält.&#10;&#10;Automatisch generierte Beschreibung">
            <a:extLst>
              <a:ext uri="{FF2B5EF4-FFF2-40B4-BE49-F238E27FC236}">
                <a16:creationId xmlns:a16="http://schemas.microsoft.com/office/drawing/2014/main" id="{4D20E523-2F95-45B8-B475-ED2EAF379742}"/>
              </a:ext>
            </a:extLst>
          </p:cNvPr>
          <p:cNvPicPr>
            <a:picLocks noChangeAspect="1"/>
          </p:cNvPicPr>
          <p:nvPr/>
        </p:nvPicPr>
        <p:blipFill>
          <a:blip r:embed="rId3"/>
          <a:stretch>
            <a:fillRect/>
          </a:stretch>
        </p:blipFill>
        <p:spPr>
          <a:xfrm flipH="1">
            <a:off x="6429141" y="745818"/>
            <a:ext cx="3451048" cy="4254718"/>
          </a:xfrm>
          <a:prstGeom prst="rect">
            <a:avLst/>
          </a:prstGeom>
        </p:spPr>
      </p:pic>
    </p:spTree>
    <p:extLst>
      <p:ext uri="{BB962C8B-B14F-4D97-AF65-F5344CB8AC3E}">
        <p14:creationId xmlns:p14="http://schemas.microsoft.com/office/powerpoint/2010/main" val="28397475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36990" y="1191239"/>
            <a:ext cx="8806643" cy="4119937"/>
          </a:xfrm>
          <a:prstGeom prst="rect">
            <a:avLst/>
          </a:prstGeom>
          <a:noFill/>
          <a:ln>
            <a:noFill/>
          </a:ln>
        </p:spPr>
        <p:txBody>
          <a:bodyPr lIns="90000" tIns="45000" rIns="90000" bIns="45000" numCol="1" anchor="ctr"/>
          <a:lstStyle/>
          <a:p>
            <a:pPr marL="514350" indent="-514350">
              <a:buFont typeface="+mj-lt"/>
              <a:buAutoNum type="arabicPeriod"/>
            </a:pPr>
            <a:r>
              <a:rPr lang="de-DE" sz="2800" strike="noStrike" spc="-1" dirty="0">
                <a:solidFill>
                  <a:srgbClr val="4D4D4D"/>
                </a:solidFill>
                <a:latin typeface="Montserrat"/>
                <a:cs typeface="Segoe UI" panose="020B0502040204020203" pitchFamily="34" charset="0"/>
              </a:rPr>
              <a:t>Kurzer Lustgewinn /                                                   Vorteil</a:t>
            </a: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Viel Leid und Verdruss</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Strafe</a:t>
            </a:r>
          </a:p>
          <a:p>
            <a:pPr marL="514350" indent="-514350" algn="just">
              <a:buFont typeface="+mj-lt"/>
              <a:buAutoNum type="arabicPeriod"/>
            </a:pPr>
            <a:r>
              <a:rPr lang="de-DE" sz="2800" strike="noStrike" spc="-1" dirty="0">
                <a:solidFill>
                  <a:srgbClr val="4D4D4D"/>
                </a:solidFill>
                <a:latin typeface="Montserrat"/>
                <a:cs typeface="Segoe UI" panose="020B0502040204020203" pitchFamily="34" charset="0"/>
              </a:rPr>
              <a:t>Einengung</a:t>
            </a: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530682" y="419892"/>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trike="noStrike" spc="-1" dirty="0">
                <a:solidFill>
                  <a:srgbClr val="4D4D4D"/>
                </a:solidFill>
                <a:latin typeface="Segoe UI" panose="020B0502040204020203" pitchFamily="34" charset="0"/>
                <a:cs typeface="Segoe UI" panose="020B0502040204020203" pitchFamily="34" charset="0"/>
              </a:rPr>
              <a:t>Übertretung der Gesetze</a:t>
            </a:r>
          </a:p>
        </p:txBody>
      </p:sp>
      <p:pic>
        <p:nvPicPr>
          <p:cNvPr id="2" name="Grafik 1">
            <a:extLst>
              <a:ext uri="{FF2B5EF4-FFF2-40B4-BE49-F238E27FC236}">
                <a16:creationId xmlns:a16="http://schemas.microsoft.com/office/drawing/2014/main" id="{21F062DE-8E81-45C3-8025-B906201BA40C}"/>
              </a:ext>
            </a:extLst>
          </p:cNvPr>
          <p:cNvPicPr>
            <a:picLocks noChangeAspect="1"/>
          </p:cNvPicPr>
          <p:nvPr/>
        </p:nvPicPr>
        <p:blipFill>
          <a:blip r:embed="rId3"/>
          <a:stretch>
            <a:fillRect/>
          </a:stretch>
        </p:blipFill>
        <p:spPr>
          <a:xfrm>
            <a:off x="5212085" y="1593936"/>
            <a:ext cx="4472622" cy="3654971"/>
          </a:xfrm>
          <a:prstGeom prst="rect">
            <a:avLst/>
          </a:prstGeom>
        </p:spPr>
      </p:pic>
    </p:spTree>
    <p:extLst>
      <p:ext uri="{BB962C8B-B14F-4D97-AF65-F5344CB8AC3E}">
        <p14:creationId xmlns:p14="http://schemas.microsoft.com/office/powerpoint/2010/main" val="37485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81540" y="1344843"/>
            <a:ext cx="8806643" cy="4119937"/>
          </a:xfrm>
          <a:prstGeom prst="rect">
            <a:avLst/>
          </a:prstGeom>
          <a:noFill/>
          <a:ln>
            <a:noFill/>
          </a:ln>
        </p:spPr>
        <p:txBody>
          <a:bodyPr lIns="90000" tIns="45000" rIns="90000" bIns="45000" numCol="1" anchor="ctr"/>
          <a:lstStyle/>
          <a:p>
            <a:pPr marL="514350" indent="-514350" algn="just">
              <a:buFont typeface="+mj-lt"/>
              <a:buAutoNum type="arabicPeriod"/>
            </a:pPr>
            <a:r>
              <a:rPr lang="de-DE" sz="2800" spc="-1" dirty="0">
                <a:solidFill>
                  <a:srgbClr val="4D4D4D"/>
                </a:solidFill>
                <a:latin typeface="Montserrat"/>
                <a:cs typeface="Segoe UI" panose="020B0502040204020203" pitchFamily="34" charset="0"/>
              </a:rPr>
              <a:t>Geld</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Sex / Schönheit</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Macht</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Ehre</a:t>
            </a:r>
          </a:p>
          <a:p>
            <a:pPr marL="514350" indent="-514350" algn="just">
              <a:buFont typeface="+mj-lt"/>
              <a:buAutoNum type="arabicPeriod"/>
            </a:pPr>
            <a:r>
              <a:rPr lang="de-DE" sz="2800" strike="noStrike" spc="-1" dirty="0">
                <a:solidFill>
                  <a:srgbClr val="4D4D4D"/>
                </a:solidFill>
                <a:latin typeface="Montserrat"/>
                <a:cs typeface="Segoe UI" panose="020B0502040204020203" pitchFamily="34" charset="0"/>
              </a:rPr>
              <a:t>Selbstverwirklichung</a:t>
            </a:r>
          </a:p>
          <a:p>
            <a:pPr algn="just"/>
            <a:endParaRPr lang="de-DE" sz="2800" strike="noStrike" spc="-1" dirty="0">
              <a:solidFill>
                <a:srgbClr val="4D4D4D"/>
              </a:solidFill>
              <a:latin typeface="Montserrat"/>
              <a:cs typeface="Segoe UI" panose="020B0502040204020203" pitchFamily="34" charset="0"/>
            </a:endParaRP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808522" y="401998"/>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trike="noStrike" spc="-1" dirty="0">
                <a:solidFill>
                  <a:srgbClr val="4D4D4D"/>
                </a:solidFill>
                <a:latin typeface="Segoe UI" panose="020B0502040204020203" pitchFamily="34" charset="0"/>
                <a:cs typeface="Segoe UI" panose="020B0502040204020203" pitchFamily="34" charset="0"/>
              </a:rPr>
              <a:t>Herrschaften /</a:t>
            </a:r>
            <a:r>
              <a:rPr lang="de-DE" sz="2400" b="1" spc="-1" dirty="0">
                <a:solidFill>
                  <a:srgbClr val="4D4D4D"/>
                </a:solidFill>
                <a:latin typeface="Segoe UI" panose="020B0502040204020203" pitchFamily="34" charset="0"/>
                <a:cs typeface="Segoe UI" panose="020B0502040204020203" pitchFamily="34" charset="0"/>
              </a:rPr>
              <a:t>Antreiber</a:t>
            </a:r>
            <a:endParaRPr lang="de-DE" sz="2400" b="1" strike="noStrike" spc="-1" dirty="0">
              <a:solidFill>
                <a:srgbClr val="4D4D4D"/>
              </a:solidFill>
              <a:latin typeface="Segoe UI" panose="020B0502040204020203" pitchFamily="34" charset="0"/>
              <a:cs typeface="Segoe UI" panose="020B0502040204020203" pitchFamily="34" charset="0"/>
            </a:endParaRPr>
          </a:p>
        </p:txBody>
      </p:sp>
      <p:pic>
        <p:nvPicPr>
          <p:cNvPr id="5" name="Grafik 4">
            <a:extLst>
              <a:ext uri="{FF2B5EF4-FFF2-40B4-BE49-F238E27FC236}">
                <a16:creationId xmlns:a16="http://schemas.microsoft.com/office/drawing/2014/main" id="{9E6F73B6-4291-4CB1-A879-564F8CD351F4}"/>
              </a:ext>
            </a:extLst>
          </p:cNvPr>
          <p:cNvPicPr>
            <a:picLocks noChangeAspect="1"/>
          </p:cNvPicPr>
          <p:nvPr/>
        </p:nvPicPr>
        <p:blipFill>
          <a:blip r:embed="rId3"/>
          <a:stretch>
            <a:fillRect/>
          </a:stretch>
        </p:blipFill>
        <p:spPr>
          <a:xfrm>
            <a:off x="3310795" y="1012220"/>
            <a:ext cx="6484959" cy="3274299"/>
          </a:xfrm>
          <a:prstGeom prst="rect">
            <a:avLst/>
          </a:prstGeom>
        </p:spPr>
      </p:pic>
    </p:spTree>
    <p:extLst>
      <p:ext uri="{BB962C8B-B14F-4D97-AF65-F5344CB8AC3E}">
        <p14:creationId xmlns:p14="http://schemas.microsoft.com/office/powerpoint/2010/main" val="15891218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36990" y="1191239"/>
            <a:ext cx="8806643" cy="4119937"/>
          </a:xfrm>
          <a:prstGeom prst="rect">
            <a:avLst/>
          </a:prstGeom>
          <a:noFill/>
          <a:ln>
            <a:noFill/>
          </a:ln>
        </p:spPr>
        <p:txBody>
          <a:bodyPr lIns="90000" tIns="45000" rIns="90000" bIns="45000" numCol="1" anchor="ctr"/>
          <a:lstStyle/>
          <a:p>
            <a:pPr marL="514350" indent="-514350" algn="just">
              <a:buFont typeface="+mj-lt"/>
              <a:buAutoNum type="arabicPeriod"/>
            </a:pPr>
            <a:r>
              <a:rPr lang="de-DE" sz="2800" spc="-1" dirty="0">
                <a:solidFill>
                  <a:srgbClr val="4D4D4D"/>
                </a:solidFill>
                <a:latin typeface="Montserrat"/>
                <a:cs typeface="Segoe UI" panose="020B0502040204020203" pitchFamily="34" charset="0"/>
              </a:rPr>
              <a:t>Geld</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Sex / Schönheit</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Macht</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Ehre</a:t>
            </a:r>
          </a:p>
          <a:p>
            <a:pPr marL="514350" indent="-514350" algn="just">
              <a:buFont typeface="+mj-lt"/>
              <a:buAutoNum type="arabicPeriod"/>
            </a:pPr>
            <a:r>
              <a:rPr lang="de-DE" sz="2800" strike="noStrike" spc="-1" dirty="0">
                <a:solidFill>
                  <a:srgbClr val="4D4D4D"/>
                </a:solidFill>
                <a:latin typeface="Montserrat"/>
                <a:cs typeface="Segoe UI" panose="020B0502040204020203" pitchFamily="34" charset="0"/>
              </a:rPr>
              <a:t>Selbstverwirklichung</a:t>
            </a: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575232" y="405594"/>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pc="-1" dirty="0">
                <a:solidFill>
                  <a:srgbClr val="4D4D4D"/>
                </a:solidFill>
                <a:latin typeface="Segoe UI" panose="020B0502040204020203" pitchFamily="34" charset="0"/>
                <a:cs typeface="Segoe UI" panose="020B0502040204020203" pitchFamily="34" charset="0"/>
              </a:rPr>
              <a:t>Herrschaften /Antreiber</a:t>
            </a:r>
            <a:endParaRPr lang="de-DE" sz="2400" b="1" strike="noStrike" spc="-1" dirty="0">
              <a:solidFill>
                <a:srgbClr val="4D4D4D"/>
              </a:solidFill>
              <a:latin typeface="Segoe UI" panose="020B0502040204020203" pitchFamily="34" charset="0"/>
              <a:cs typeface="Segoe UI" panose="020B0502040204020203" pitchFamily="34" charset="0"/>
            </a:endParaRPr>
          </a:p>
        </p:txBody>
      </p:sp>
      <p:pic>
        <p:nvPicPr>
          <p:cNvPr id="4" name="Grafik 3">
            <a:extLst>
              <a:ext uri="{FF2B5EF4-FFF2-40B4-BE49-F238E27FC236}">
                <a16:creationId xmlns:a16="http://schemas.microsoft.com/office/drawing/2014/main" id="{CF1EDD21-7793-4630-87F0-D3364E09A40F}"/>
              </a:ext>
            </a:extLst>
          </p:cNvPr>
          <p:cNvPicPr>
            <a:picLocks noChangeAspect="1"/>
          </p:cNvPicPr>
          <p:nvPr/>
        </p:nvPicPr>
        <p:blipFill>
          <a:blip r:embed="rId3"/>
          <a:stretch>
            <a:fillRect/>
          </a:stretch>
        </p:blipFill>
        <p:spPr>
          <a:xfrm>
            <a:off x="4573872" y="1609147"/>
            <a:ext cx="5155991" cy="3544744"/>
          </a:xfrm>
          <a:prstGeom prst="rect">
            <a:avLst/>
          </a:prstGeom>
        </p:spPr>
      </p:pic>
    </p:spTree>
    <p:extLst>
      <p:ext uri="{BB962C8B-B14F-4D97-AF65-F5344CB8AC3E}">
        <p14:creationId xmlns:p14="http://schemas.microsoft.com/office/powerpoint/2010/main" val="429223048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81540" y="1191239"/>
            <a:ext cx="8806643" cy="4119937"/>
          </a:xfrm>
          <a:prstGeom prst="rect">
            <a:avLst/>
          </a:prstGeom>
          <a:noFill/>
          <a:ln>
            <a:noFill/>
          </a:ln>
        </p:spPr>
        <p:txBody>
          <a:bodyPr lIns="90000" tIns="45000" rIns="90000" bIns="45000" numCol="1" anchor="ctr"/>
          <a:lstStyle/>
          <a:p>
            <a:pPr marL="514350" indent="-514350" algn="just">
              <a:buFont typeface="+mj-lt"/>
              <a:buAutoNum type="arabicPeriod"/>
            </a:pPr>
            <a:r>
              <a:rPr lang="de-DE" sz="2800" spc="-1" dirty="0">
                <a:solidFill>
                  <a:srgbClr val="4D4D4D"/>
                </a:solidFill>
                <a:latin typeface="Montserrat"/>
                <a:cs typeface="Segoe UI" panose="020B0502040204020203" pitchFamily="34" charset="0"/>
              </a:rPr>
              <a:t>Streng dich an</a:t>
            </a: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Sei perfekt</a:t>
            </a:r>
          </a:p>
          <a:p>
            <a:pPr marL="514350" indent="-514350" algn="just">
              <a:buFont typeface="+mj-lt"/>
              <a:buAutoNum type="arabicPeriod"/>
            </a:pPr>
            <a:r>
              <a:rPr lang="de-DE" sz="2800" strike="noStrike" spc="-1" dirty="0">
                <a:solidFill>
                  <a:srgbClr val="4D4D4D"/>
                </a:solidFill>
                <a:latin typeface="Montserrat"/>
                <a:cs typeface="Segoe UI" panose="020B0502040204020203" pitchFamily="34" charset="0"/>
              </a:rPr>
              <a:t>Mach es allen recht</a:t>
            </a: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Sei stark</a:t>
            </a:r>
          </a:p>
          <a:p>
            <a:pPr marL="514350" indent="-514350" algn="just">
              <a:buFont typeface="+mj-lt"/>
              <a:buAutoNum type="arabicPeriod"/>
            </a:pPr>
            <a:r>
              <a:rPr lang="de-DE" sz="2800" strike="noStrike" spc="-1" dirty="0">
                <a:solidFill>
                  <a:srgbClr val="4D4D4D"/>
                </a:solidFill>
                <a:latin typeface="Montserrat"/>
                <a:cs typeface="Segoe UI" panose="020B0502040204020203" pitchFamily="34" charset="0"/>
              </a:rPr>
              <a:t>Beeil dich</a:t>
            </a:r>
          </a:p>
          <a:p>
            <a:pPr marL="514350" indent="-514350">
              <a:buFont typeface="+mj-lt"/>
              <a:buAutoNum type="arabicPeriod"/>
            </a:pPr>
            <a:r>
              <a:rPr lang="de-DE" sz="2800" spc="-1" dirty="0">
                <a:solidFill>
                  <a:srgbClr val="4D4D4D"/>
                </a:solidFill>
                <a:latin typeface="Montserrat"/>
                <a:cs typeface="Segoe UI" panose="020B0502040204020203" pitchFamily="34" charset="0"/>
              </a:rPr>
              <a:t>Ich bin nicht gut                                                      genug</a:t>
            </a:r>
            <a:endParaRPr lang="de-DE" sz="2800" strike="noStrike" spc="-1" dirty="0">
              <a:solidFill>
                <a:srgbClr val="4D4D4D"/>
              </a:solidFill>
              <a:latin typeface="Montserrat"/>
              <a:cs typeface="Segoe UI" panose="020B0502040204020203" pitchFamily="34" charset="0"/>
            </a:endParaRP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895117" y="405594"/>
            <a:ext cx="9930157"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4954489" cy="392400"/>
          </a:xfrm>
          <a:prstGeom prst="rect">
            <a:avLst/>
          </a:prstGeom>
          <a:noFill/>
          <a:ln>
            <a:noFill/>
          </a:ln>
        </p:spPr>
        <p:txBody>
          <a:bodyPr lIns="90000" tIns="45000" rIns="90000" bIns="45000"/>
          <a:lstStyle/>
          <a:p>
            <a:r>
              <a:rPr lang="de-DE" sz="2400" b="1" strike="noStrike" spc="-1" dirty="0">
                <a:solidFill>
                  <a:srgbClr val="4D4D4D"/>
                </a:solidFill>
                <a:latin typeface="Segoe UI" panose="020B0502040204020203" pitchFamily="34" charset="0"/>
                <a:cs typeface="Segoe UI" panose="020B0502040204020203" pitchFamily="34" charset="0"/>
              </a:rPr>
              <a:t>Weitere Antreiber /Herrschaften</a:t>
            </a:r>
          </a:p>
        </p:txBody>
      </p:sp>
      <p:pic>
        <p:nvPicPr>
          <p:cNvPr id="2" name="Grafik 1">
            <a:extLst>
              <a:ext uri="{FF2B5EF4-FFF2-40B4-BE49-F238E27FC236}">
                <a16:creationId xmlns:a16="http://schemas.microsoft.com/office/drawing/2014/main" id="{E5235DA6-6951-4ADB-8699-096193E42C62}"/>
              </a:ext>
            </a:extLst>
          </p:cNvPr>
          <p:cNvPicPr>
            <a:picLocks noChangeAspect="1"/>
          </p:cNvPicPr>
          <p:nvPr/>
        </p:nvPicPr>
        <p:blipFill>
          <a:blip r:embed="rId3"/>
          <a:stretch>
            <a:fillRect/>
          </a:stretch>
        </p:blipFill>
        <p:spPr>
          <a:xfrm>
            <a:off x="4924509" y="1659703"/>
            <a:ext cx="4752416" cy="3033378"/>
          </a:xfrm>
          <a:prstGeom prst="rect">
            <a:avLst/>
          </a:prstGeom>
        </p:spPr>
      </p:pic>
    </p:spTree>
    <p:extLst>
      <p:ext uri="{BB962C8B-B14F-4D97-AF65-F5344CB8AC3E}">
        <p14:creationId xmlns:p14="http://schemas.microsoft.com/office/powerpoint/2010/main" val="16798810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8336263" y="232093"/>
            <a:ext cx="1340662" cy="347002"/>
          </a:xfrm>
          <a:prstGeom prst="rect">
            <a:avLst/>
          </a:prstGeom>
          <a:ln>
            <a:noFill/>
          </a:ln>
        </p:spPr>
      </p:pic>
      <p:sp>
        <p:nvSpPr>
          <p:cNvPr id="49" name="TextShape 2">
            <a:extLst>
              <a:ext uri="{FF2B5EF4-FFF2-40B4-BE49-F238E27FC236}">
                <a16:creationId xmlns:a16="http://schemas.microsoft.com/office/drawing/2014/main" id="{565FEE03-4864-4D76-81CD-5B374EADFE12}"/>
              </a:ext>
            </a:extLst>
          </p:cNvPr>
          <p:cNvSpPr txBox="1"/>
          <p:nvPr/>
        </p:nvSpPr>
        <p:spPr>
          <a:xfrm>
            <a:off x="681540" y="1344843"/>
            <a:ext cx="8806643" cy="4119937"/>
          </a:xfrm>
          <a:prstGeom prst="rect">
            <a:avLst/>
          </a:prstGeom>
          <a:noFill/>
          <a:ln>
            <a:noFill/>
          </a:ln>
        </p:spPr>
        <p:txBody>
          <a:bodyPr lIns="90000" tIns="45000" rIns="90000" bIns="45000" numCol="1" anchor="ctr"/>
          <a:lstStyle/>
          <a:p>
            <a:pPr marL="514350" indent="-514350" algn="just">
              <a:buFont typeface="+mj-lt"/>
              <a:buAutoNum type="arabicPeriod"/>
            </a:pPr>
            <a:r>
              <a:rPr lang="de-DE" sz="2800" spc="-1" dirty="0">
                <a:solidFill>
                  <a:srgbClr val="4D4D4D"/>
                </a:solidFill>
                <a:latin typeface="Montserrat"/>
                <a:cs typeface="Segoe UI" panose="020B0502040204020203" pitchFamily="34" charset="0"/>
              </a:rPr>
              <a:t>Geld</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Sex / Schönheit</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Macht</a:t>
            </a:r>
            <a:endParaRPr lang="de-DE" sz="2800" strike="noStrike" spc="-1" dirty="0">
              <a:solidFill>
                <a:srgbClr val="4D4D4D"/>
              </a:solidFill>
              <a:latin typeface="Montserrat"/>
              <a:cs typeface="Segoe UI" panose="020B0502040204020203" pitchFamily="34" charset="0"/>
            </a:endParaRPr>
          </a:p>
          <a:p>
            <a:pPr marL="514350" indent="-514350" algn="just">
              <a:buFont typeface="+mj-lt"/>
              <a:buAutoNum type="arabicPeriod"/>
            </a:pPr>
            <a:r>
              <a:rPr lang="de-DE" sz="2800" spc="-1" dirty="0">
                <a:solidFill>
                  <a:srgbClr val="4D4D4D"/>
                </a:solidFill>
                <a:latin typeface="Montserrat"/>
                <a:cs typeface="Segoe UI" panose="020B0502040204020203" pitchFamily="34" charset="0"/>
              </a:rPr>
              <a:t>Ehre</a:t>
            </a:r>
          </a:p>
          <a:p>
            <a:pPr marL="514350" indent="-514350" algn="just">
              <a:buFont typeface="+mj-lt"/>
              <a:buAutoNum type="arabicPeriod"/>
            </a:pPr>
            <a:r>
              <a:rPr lang="de-DE" sz="2800" strike="noStrike" spc="-1" dirty="0">
                <a:solidFill>
                  <a:srgbClr val="4D4D4D"/>
                </a:solidFill>
                <a:latin typeface="Montserrat"/>
                <a:cs typeface="Segoe UI" panose="020B0502040204020203" pitchFamily="34" charset="0"/>
              </a:rPr>
              <a:t>Selbstverwirklichung</a:t>
            </a:r>
          </a:p>
          <a:p>
            <a:pPr algn="just"/>
            <a:endParaRPr lang="de-DE" sz="2800" strike="noStrike" spc="-1" dirty="0">
              <a:solidFill>
                <a:srgbClr val="4D4D4D"/>
              </a:solidFill>
              <a:latin typeface="Montserrat"/>
              <a:cs typeface="Segoe UI" panose="020B0502040204020203" pitchFamily="34" charset="0"/>
            </a:endParaRPr>
          </a:p>
        </p:txBody>
      </p:sp>
      <p:grpSp>
        <p:nvGrpSpPr>
          <p:cNvPr id="16" name="Gruppieren 15">
            <a:extLst>
              <a:ext uri="{FF2B5EF4-FFF2-40B4-BE49-F238E27FC236}">
                <a16:creationId xmlns:a16="http://schemas.microsoft.com/office/drawing/2014/main" id="{D7FF6298-182E-47CE-A42A-88C707771135}"/>
              </a:ext>
            </a:extLst>
          </p:cNvPr>
          <p:cNvGrpSpPr/>
          <p:nvPr/>
        </p:nvGrpSpPr>
        <p:grpSpPr>
          <a:xfrm>
            <a:off x="-3808522" y="401998"/>
            <a:ext cx="8424443" cy="684045"/>
            <a:chOff x="-4326119" y="968118"/>
            <a:chExt cx="8424443" cy="684045"/>
          </a:xfrm>
        </p:grpSpPr>
        <p:sp>
          <p:nvSpPr>
            <p:cNvPr id="17" name="Flussdiagramm: Daten 16">
              <a:extLst>
                <a:ext uri="{FF2B5EF4-FFF2-40B4-BE49-F238E27FC236}">
                  <a16:creationId xmlns:a16="http://schemas.microsoft.com/office/drawing/2014/main" id="{2C1B4B7D-54F9-4262-B952-A0502329595F}"/>
                </a:ext>
              </a:extLst>
            </p:cNvPr>
            <p:cNvSpPr/>
            <p:nvPr/>
          </p:nvSpPr>
          <p:spPr>
            <a:xfrm>
              <a:off x="207516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A8B711F0-91B2-4D6F-92D2-A31005438964}"/>
                </a:ext>
              </a:extLst>
            </p:cNvPr>
            <p:cNvSpPr/>
            <p:nvPr/>
          </p:nvSpPr>
          <p:spPr>
            <a:xfrm>
              <a:off x="2024749" y="968358"/>
              <a:ext cx="2023155" cy="683805"/>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a:extLst>
                <a:ext uri="{FF2B5EF4-FFF2-40B4-BE49-F238E27FC236}">
                  <a16:creationId xmlns:a16="http://schemas.microsoft.com/office/drawing/2014/main" id="{B3F73F54-F6D1-401E-8CEB-80954B637260}"/>
                </a:ext>
              </a:extLst>
            </p:cNvPr>
            <p:cNvSpPr/>
            <p:nvPr/>
          </p:nvSpPr>
          <p:spPr>
            <a:xfrm rot="10800000">
              <a:off x="-4326119" y="968118"/>
              <a:ext cx="7874266" cy="6804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7A3AA505-24CD-41D7-8D5C-39EC20C3E78A}"/>
                </a:ext>
              </a:extLst>
            </p:cNvPr>
            <p:cNvSpPr/>
            <p:nvPr/>
          </p:nvSpPr>
          <p:spPr>
            <a:xfrm>
              <a:off x="1974329" y="968358"/>
              <a:ext cx="2023155" cy="683805"/>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1" name="TextShape 2">
            <a:extLst>
              <a:ext uri="{FF2B5EF4-FFF2-40B4-BE49-F238E27FC236}">
                <a16:creationId xmlns:a16="http://schemas.microsoft.com/office/drawing/2014/main" id="{52F7ACDA-8E6B-4F2F-8809-19E45F295DA7}"/>
              </a:ext>
            </a:extLst>
          </p:cNvPr>
          <p:cNvSpPr txBox="1"/>
          <p:nvPr/>
        </p:nvSpPr>
        <p:spPr>
          <a:xfrm>
            <a:off x="681540" y="511029"/>
            <a:ext cx="3726609" cy="392400"/>
          </a:xfrm>
          <a:prstGeom prst="rect">
            <a:avLst/>
          </a:prstGeom>
          <a:noFill/>
          <a:ln>
            <a:noFill/>
          </a:ln>
        </p:spPr>
        <p:txBody>
          <a:bodyPr lIns="90000" tIns="45000" rIns="90000" bIns="45000"/>
          <a:lstStyle/>
          <a:p>
            <a:r>
              <a:rPr lang="de-DE" sz="2400" b="1" spc="-1" dirty="0">
                <a:solidFill>
                  <a:srgbClr val="4D4D4D"/>
                </a:solidFill>
                <a:latin typeface="Segoe UI" panose="020B0502040204020203" pitchFamily="34" charset="0"/>
                <a:cs typeface="Segoe UI" panose="020B0502040204020203" pitchFamily="34" charset="0"/>
              </a:rPr>
              <a:t>Die Abrechnung</a:t>
            </a:r>
            <a:endParaRPr lang="de-DE" sz="2400" b="1" strike="noStrike" spc="-1" dirty="0">
              <a:solidFill>
                <a:srgbClr val="4D4D4D"/>
              </a:solidFill>
              <a:latin typeface="Segoe UI" panose="020B0502040204020203" pitchFamily="34" charset="0"/>
              <a:cs typeface="Segoe UI" panose="020B0502040204020203" pitchFamily="34" charset="0"/>
            </a:endParaRPr>
          </a:p>
        </p:txBody>
      </p:sp>
      <p:pic>
        <p:nvPicPr>
          <p:cNvPr id="5" name="Grafik 4">
            <a:extLst>
              <a:ext uri="{FF2B5EF4-FFF2-40B4-BE49-F238E27FC236}">
                <a16:creationId xmlns:a16="http://schemas.microsoft.com/office/drawing/2014/main" id="{9E6F73B6-4291-4CB1-A879-564F8CD351F4}"/>
              </a:ext>
            </a:extLst>
          </p:cNvPr>
          <p:cNvPicPr>
            <a:picLocks noChangeAspect="1"/>
          </p:cNvPicPr>
          <p:nvPr/>
        </p:nvPicPr>
        <p:blipFill>
          <a:blip r:embed="rId3"/>
          <a:stretch>
            <a:fillRect/>
          </a:stretch>
        </p:blipFill>
        <p:spPr>
          <a:xfrm>
            <a:off x="2997757" y="1014749"/>
            <a:ext cx="6484959" cy="3274299"/>
          </a:xfrm>
          <a:prstGeom prst="rect">
            <a:avLst/>
          </a:prstGeom>
        </p:spPr>
      </p:pic>
      <p:pic>
        <p:nvPicPr>
          <p:cNvPr id="13" name="Grafik 12" descr="Ein Bild, das suchend, starrend enthält.&#10;&#10;Automatisch generierte Beschreibung">
            <a:extLst>
              <a:ext uri="{FF2B5EF4-FFF2-40B4-BE49-F238E27FC236}">
                <a16:creationId xmlns:a16="http://schemas.microsoft.com/office/drawing/2014/main" id="{B6FCCB6A-7F59-4444-924F-E1C0780F8810}"/>
              </a:ext>
            </a:extLst>
          </p:cNvPr>
          <p:cNvPicPr>
            <a:picLocks noChangeAspect="1"/>
          </p:cNvPicPr>
          <p:nvPr/>
        </p:nvPicPr>
        <p:blipFill>
          <a:blip r:embed="rId4"/>
          <a:stretch>
            <a:fillRect/>
          </a:stretch>
        </p:blipFill>
        <p:spPr>
          <a:xfrm>
            <a:off x="3670798" y="2727206"/>
            <a:ext cx="600075" cy="1238250"/>
          </a:xfrm>
          <a:prstGeom prst="rect">
            <a:avLst/>
          </a:prstGeom>
        </p:spPr>
      </p:pic>
    </p:spTree>
    <p:extLst>
      <p:ext uri="{BB962C8B-B14F-4D97-AF65-F5344CB8AC3E}">
        <p14:creationId xmlns:p14="http://schemas.microsoft.com/office/powerpoint/2010/main" val="158739143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448</Words>
  <Application>Microsoft Office PowerPoint</Application>
  <PresentationFormat>Benutzerdefiniert</PresentationFormat>
  <Paragraphs>85</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Montserrat</vt:lpstr>
      <vt:lpstr>Segoe UI</vt:lpstr>
      <vt:lpstr>Symbol</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Christopher Müller</dc:creator>
  <dc:description/>
  <cp:lastModifiedBy>Anton Steinhauser</cp:lastModifiedBy>
  <cp:revision>44</cp:revision>
  <cp:lastPrinted>2021-09-10T12:58:39Z</cp:lastPrinted>
  <dcterms:created xsi:type="dcterms:W3CDTF">2018-09-18T17:15:47Z</dcterms:created>
  <dcterms:modified xsi:type="dcterms:W3CDTF">2021-09-12T05:34:54Z</dcterms:modified>
  <dc:language>de-DE</dc:language>
</cp:coreProperties>
</file>